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1"/>
  </p:sldMasterIdLst>
  <p:notesMasterIdLst>
    <p:notesMasterId r:id="rId19"/>
  </p:notesMasterIdLst>
  <p:sldIdLst>
    <p:sldId id="256" r:id="rId2"/>
    <p:sldId id="257" r:id="rId3"/>
    <p:sldId id="258" r:id="rId4"/>
    <p:sldId id="259" r:id="rId5"/>
    <p:sldId id="273"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60680"/>
  </p:normalViewPr>
  <p:slideViewPr>
    <p:cSldViewPr snapToGrid="0">
      <p:cViewPr varScale="1">
        <p:scale>
          <a:sx n="75" d="100"/>
          <a:sy n="75" d="100"/>
        </p:scale>
        <p:origin x="250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70D4B7-E598-9747-ADB3-E792BE6C5007}" type="datetimeFigureOut">
              <a:rPr lang="fr-FR" smtClean="0"/>
              <a:t>30/01/2023</a:t>
            </a:fld>
            <a:endParaRPr lang="fr-FR"/>
          </a:p>
        </p:txBody>
      </p:sp>
      <p:sp>
        <p:nvSpPr>
          <p:cNvPr id="4" name="Espace réservé de l'image de diapositiv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76E380-344B-5A43-9CA3-5A457076707F}" type="slidenum">
              <a:rPr lang="fr-FR" smtClean="0"/>
              <a:t>‹n°›</a:t>
            </a:fld>
            <a:endParaRPr lang="fr-FR"/>
          </a:p>
        </p:txBody>
      </p:sp>
    </p:spTree>
    <p:extLst>
      <p:ext uri="{BB962C8B-B14F-4D97-AF65-F5344CB8AC3E}">
        <p14:creationId xmlns:p14="http://schemas.microsoft.com/office/powerpoint/2010/main" val="338339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4</a:t>
            </a:fld>
            <a:endParaRPr lang="fr-FR"/>
          </a:p>
        </p:txBody>
      </p:sp>
    </p:spTree>
    <p:extLst>
      <p:ext uri="{BB962C8B-B14F-4D97-AF65-F5344CB8AC3E}">
        <p14:creationId xmlns:p14="http://schemas.microsoft.com/office/powerpoint/2010/main" val="4235928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On a vu que dans Narcisse, il existe une influence qui vient de </a:t>
            </a:r>
            <a:r>
              <a:rPr lang="fr-FR" dirty="0" err="1"/>
              <a:t>Liriopé</a:t>
            </a:r>
            <a:r>
              <a:rPr lang="fr-FR" dirty="0"/>
              <a:t>. Cette influence à l’intérieur de Narcisse se nomme un pacte inconscient avec la mère dans ce cas-ci. J’insiste sur inconscient parce que le patient ne s’en est jamais rendu compte: il n’y a pas eu de signature de ce contrat… Ce contrat stipule que Narcisse ne peut pas être autrement que beau, uniquement beau. Il ne peut pas être beau ET laid. Par exemple, se rendre compte de la laideur contenu dans le fait d’avoir besoin de l’autre pour le reflet ou l’admiration que ça apporte… mais sans rien apporter en retour (la fausse ou le faux fiancé)… ça bouscule les fondements du pacte, et certains fondements identitaires. </a:t>
            </a:r>
          </a:p>
          <a:p>
            <a:r>
              <a:rPr lang="fr-FR" dirty="0"/>
              <a:t>Du côté paternel, il existe un pacte aussi de se définir « à la hauteur ». Se découvrir « ordinaire » bouscule le pacte et même petit, mesquin, envieux… ça bouscule. </a:t>
            </a:r>
          </a:p>
          <a:p>
            <a:r>
              <a:rPr lang="fr-FR" dirty="0"/>
              <a:t>Ici, je souligne le caractère indéfini de la hauteur: Il me semble que c’est fréquent que des gens se demandent d’être à la hauteur… mais quelle hauteur. Comment la définit-on? En général, cette règle existe mais elle n’est pas précise et non </a:t>
            </a:r>
            <a:r>
              <a:rPr lang="fr-FR" dirty="0" err="1"/>
              <a:t>précisable</a:t>
            </a:r>
            <a:r>
              <a:rPr lang="fr-FR" dirty="0"/>
              <a:t> de sorte qu’on demeure toujours en dessous … </a:t>
            </a:r>
          </a:p>
          <a:p>
            <a:endParaRPr lang="fr-FR" dirty="0"/>
          </a:p>
          <a:p>
            <a:r>
              <a:rPr lang="fr-FR" dirty="0"/>
              <a:t>Donc, quand Narcisse regarde finalement dans le miroir de l’étang du mythe ou dans le miroir que nous tenons devant lui, il voit initialement la belle image à laquelle il est identifié. Puis en persévérant, il pourra apercevoir que cette image n’est pas unique; qu’il ne s’agit que d’un seul côté. Il fait alors face à la perte de ses illusions. Pas facile. Pas facile non plus pour la personne qui tient le miroir. Il nous faut à ce moment-là être empathique avec sa peur de perdre ses illusions, à sa douleur de les perdre… face à une personne particulièrement arrogante on est porté à s’en réjouir, ça nous fait du bien de la voir perdre ses illusions de supériorité – il faut reconnaitre cette réalité intérieure – elle est naturelle et doit être accepté: nous non-plus nous ne sommes pas uniquement beau, nous aussi nous sommes enclins à trouver comme Némésis que sa tête enflée… À ce moment-là, nous nous trouvons à l’équivalent de ce qui se passe dans le patient: nous sommes à la fois le « bon » thérapeute qui tient le miroir et le « mauvais » qui ressent « le plaisir de l’un c’est d’voir l’autre se casser le cou ». La satisfaction de voir la balloune du narcissique se dégonfler ne doit pas être négligé, ce serait faussé le processus. Mais elle doit être en complémentarité avec la reconnaissance du besoin de cette perte d’illusion. </a:t>
            </a:r>
          </a:p>
          <a:p>
            <a:r>
              <a:rPr lang="fr-FR" dirty="0"/>
              <a:t>Avantages; La confrontation à l’ombre s’accompagne d’une perte, donc d’un deuil à faire. Mais il y a aussi un gain énorme. Le Moi privé de sa contrepartie est beaucoup plus faible que le même Moi qui a intégré cette contrepartie. Supposons par exemple que le Moi est identifié uniquement à la douceur, à la gentillesse… comment est-ce possible de rencontrer véritablement la rudesse, la violence, le besoin de domination ou la recherche du sentiment de puissance comme le disait Alfred Adler … si je n’ai aucun équivalent dans ma personne ou que ces équivalents sont gardés totalement inconscients. </a:t>
            </a:r>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13</a:t>
            </a:fld>
            <a:endParaRPr lang="fr-FR"/>
          </a:p>
        </p:txBody>
      </p:sp>
    </p:spTree>
    <p:extLst>
      <p:ext uri="{BB962C8B-B14F-4D97-AF65-F5344CB8AC3E}">
        <p14:creationId xmlns:p14="http://schemas.microsoft.com/office/powerpoint/2010/main" val="3224907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patient qui fait face à ce conflit intérieur dans lequel il doit ou devrait affronter l’ombre, doit ou devrait perdre ses illusions… il le fait devant une personne, un thérapeute. Un thérapeute qui est là pour l’accompagner dans cette confrontation. Un élément très important de cet accompagnement est la notion d’équivalent en soi de ce que vit le patient. Pour que le patient puisse vivre de manière profitable l’axe 2 du schéma, il est très utile que les deux à la fois différent et semblable. La rencontre avec l’ombre, no 2, est l’équivalent dans le thérapeute de l’axe no 5: la relation dialectique chez Jung, le travail de contretransfert de Freud, la mentalisation de </a:t>
            </a:r>
            <a:r>
              <a:rPr lang="fr-FR" dirty="0" err="1"/>
              <a:t>Fonagy</a:t>
            </a:r>
            <a:r>
              <a:rPr lang="fr-FR" dirty="0"/>
              <a:t>, la fonction alpha de Bion, C’est dans cette similarité que j’appelle équivalent en soi que la rencontre s’opère en profondeur, authentiquement. Le patient a peur de rencontrer son ombre, de perdre ses illusions sur lui-même… qu’en est-il pour moi? Est-ce facile pour moi? Il ne s’agit pas ici de dévoiler nos aspects personnels, il s’agit que la confrontation intérieure du thérapeute avec </a:t>
            </a:r>
            <a:r>
              <a:rPr lang="fr-FR" dirty="0" err="1"/>
              <a:t>sonombre</a:t>
            </a:r>
            <a:r>
              <a:rPr lang="fr-FR" dirty="0"/>
              <a:t> soit présente durant la rencontre, que l’expérience intellectuelle et émotionnelle soit présente dans le thérapeute pour qu’un accompagnement véritable se produise… Alors, le patient ne perd pas sa peur de perdre ses illusions, mais il n’est plus seul et isolé avec cette peur. Il y a quelqu’un qui connait l’expérience de cette peur, un autre humain capable d’endurer cette peur avec confiance parce qu’il/elle est passé/e par là… </a:t>
            </a:r>
          </a:p>
          <a:p>
            <a:r>
              <a:rPr lang="fr-FR" dirty="0"/>
              <a:t>Dans le mythe de Narcisse, ça conduit</a:t>
            </a:r>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14</a:t>
            </a:fld>
            <a:endParaRPr lang="fr-FR"/>
          </a:p>
        </p:txBody>
      </p:sp>
    </p:spTree>
    <p:extLst>
      <p:ext uri="{BB962C8B-B14F-4D97-AF65-F5344CB8AC3E}">
        <p14:creationId xmlns:p14="http://schemas.microsoft.com/office/powerpoint/2010/main" val="2551555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le mythe de Narcisse et dans de nombreux autres mythes, une telle confrontation conduit à une mort. </a:t>
            </a:r>
          </a:p>
          <a:p>
            <a:r>
              <a:rPr lang="fr-FR" dirty="0"/>
              <a:t>Mais il ne s’agit pas d’une mort physique, il s’agit d’une mort symbolique. C’est la mort de l’enfant avec ses illusions.</a:t>
            </a:r>
          </a:p>
          <a:p>
            <a:r>
              <a:rPr lang="fr-FR" dirty="0"/>
              <a:t>Il s’agit d’un processus de mort – renaissance</a:t>
            </a:r>
          </a:p>
          <a:p>
            <a:endParaRPr lang="fr-FR" dirty="0"/>
          </a:p>
          <a:p>
            <a:r>
              <a:rPr lang="fr-FR" dirty="0"/>
              <a:t>Ce n’est pas particulièrement agréable de se voir mourir, de voir mourir ses illusions sur soi-même… Certains patients le dramatisent avec beaucoup de conviction. Certains thérapeutes aussi… alors on veut faire disparaitre ces manifestations désagréables – ça soulage. Est-ce une bonne idée? </a:t>
            </a:r>
          </a:p>
          <a:p>
            <a:endParaRPr lang="fr-FR" dirty="0"/>
          </a:p>
          <a:p>
            <a:r>
              <a:rPr lang="fr-FR" dirty="0"/>
              <a:t>Ce n’est pas un choix qui appartient au thérapeute. Son travail consiste à accompagner. Il est possible que la personne veuille sortir de là, ne pas aller au bout de sa démarche. Son choix. </a:t>
            </a:r>
          </a:p>
          <a:p>
            <a:r>
              <a:rPr lang="fr-FR" dirty="0"/>
              <a:t>Mais il arrive aussi que le ou la thérapeute ne veux ou ne peut pas porter avec le patient la peur de la mort même symbolique. Il s’agit de situation différente. </a:t>
            </a:r>
          </a:p>
          <a:p>
            <a:endParaRPr lang="fr-FR" dirty="0"/>
          </a:p>
          <a:p>
            <a:r>
              <a:rPr lang="fr-FR" dirty="0"/>
              <a:t>Dans le mythe, Narcisse qui y est condamné va au bout de sa démarche et meurt. Je vous rappelle que dans le texte, il dit adieu à l’enfant quand il se dirige vers l’Hadès. C’est l’enfant qui est mort. Le mythe nous présente cet aspect… pas la suite. </a:t>
            </a:r>
          </a:p>
          <a:p>
            <a:r>
              <a:rPr lang="fr-FR" dirty="0"/>
              <a:t>La suite est synthétisé par l’image des fleurs qui poussent à l’endroit où était le corps de Narcisse… Je crois que c’est significatif. </a:t>
            </a:r>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15</a:t>
            </a:fld>
            <a:endParaRPr lang="fr-FR"/>
          </a:p>
        </p:txBody>
      </p:sp>
    </p:spTree>
    <p:extLst>
      <p:ext uri="{BB962C8B-B14F-4D97-AF65-F5344CB8AC3E}">
        <p14:creationId xmlns:p14="http://schemas.microsoft.com/office/powerpoint/2010/main" val="3880047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Cette interprétation du mythe de Narcisse et Écho montre que le problème qui habite Narcisse est plus profond et plus complexe qu’une simple vanité superficielle.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Bien qu’inconscients, il y a plusieurs aspects qui sont actifs à l’intérieur de lui.</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Ces aspects de l’inconscient de Narcisse sont projetés sur nous en tant qu’intervenants.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Il peut arriver que nous nous retrouvions identifiés à ces différentes figures.</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C’est ainsi que </a:t>
            </a:r>
            <a:r>
              <a:rPr lang="fr-CA" sz="1800" u="sng" dirty="0">
                <a:solidFill>
                  <a:srgbClr val="008080"/>
                </a:solidFill>
                <a:effectLst/>
                <a:latin typeface="Times New Roman" panose="02020603050405020304" pitchFamily="18" charset="0"/>
                <a:ea typeface="Times" pitchFamily="2" charset="0"/>
              </a:rPr>
              <a:t>nous</a:t>
            </a:r>
            <a:r>
              <a:rPr lang="fr-CA" sz="1800" dirty="0">
                <a:effectLst/>
                <a:latin typeface="Times New Roman" panose="02020603050405020304" pitchFamily="18" charset="0"/>
                <a:ea typeface="Times" pitchFamily="2" charset="0"/>
              </a:rPr>
              <a:t> </a:t>
            </a:r>
            <a:r>
              <a:rPr lang="fr-CA" sz="1800" u="sng" dirty="0">
                <a:solidFill>
                  <a:srgbClr val="008080"/>
                </a:solidFill>
                <a:effectLst/>
                <a:latin typeface="Times New Roman" panose="02020603050405020304" pitchFamily="18" charset="0"/>
                <a:ea typeface="Times" pitchFamily="2" charset="0"/>
              </a:rPr>
              <a:t>pouvons</a:t>
            </a:r>
            <a:r>
              <a:rPr lang="fr-CA" sz="1800" dirty="0">
                <a:effectLst/>
                <a:latin typeface="Times New Roman" panose="02020603050405020304" pitchFamily="18" charset="0"/>
                <a:ea typeface="Times" pitchFamily="2" charset="0"/>
              </a:rPr>
              <a:t> </a:t>
            </a:r>
            <a:r>
              <a:rPr lang="fr-CA" sz="1800" u="sng" dirty="0">
                <a:solidFill>
                  <a:srgbClr val="008080"/>
                </a:solidFill>
                <a:effectLst/>
                <a:latin typeface="Times New Roman" panose="02020603050405020304" pitchFamily="18" charset="0"/>
                <a:ea typeface="Times" pitchFamily="2" charset="0"/>
              </a:rPr>
              <a:t>nous </a:t>
            </a:r>
            <a:r>
              <a:rPr lang="fr-CA" sz="1800" dirty="0">
                <a:effectLst/>
                <a:latin typeface="Times New Roman" panose="02020603050405020304" pitchFamily="18" charset="0"/>
                <a:ea typeface="Times" pitchFamily="2" charset="0"/>
              </a:rPr>
              <a:t>identifier à Céphise et vivre de la rage en réponse à certaines attitudes du patient.</a:t>
            </a:r>
            <a:r>
              <a:rPr lang="fr-CA" sz="1800" u="sng" dirty="0">
                <a:solidFill>
                  <a:srgbClr val="008080"/>
                </a:solidFill>
                <a:effectLst/>
                <a:latin typeface="Times New Roman" panose="02020603050405020304" pitchFamily="18" charset="0"/>
                <a:ea typeface="Times" pitchFamily="2" charset="0"/>
              </a:rPr>
              <a:t> Nous</a:t>
            </a:r>
            <a:r>
              <a:rPr lang="fr-CA" sz="1800" dirty="0">
                <a:effectLst/>
                <a:latin typeface="Times New Roman" panose="02020603050405020304" pitchFamily="18" charset="0"/>
                <a:ea typeface="Times" pitchFamily="2" charset="0"/>
              </a:rPr>
              <a:t> aur</a:t>
            </a:r>
            <a:r>
              <a:rPr lang="fr-CA" sz="1800" u="sng" dirty="0">
                <a:solidFill>
                  <a:srgbClr val="008080"/>
                </a:solidFill>
                <a:effectLst/>
                <a:latin typeface="Times New Roman" panose="02020603050405020304" pitchFamily="18" charset="0"/>
                <a:ea typeface="Times" pitchFamily="2" charset="0"/>
              </a:rPr>
              <a:t>ons</a:t>
            </a:r>
            <a:r>
              <a:rPr lang="fr-CA" sz="1800" dirty="0">
                <a:effectLst/>
                <a:latin typeface="Times New Roman" panose="02020603050405020304" pitchFamily="18" charset="0"/>
                <a:ea typeface="Times" pitchFamily="2" charset="0"/>
              </a:rPr>
              <a:t> alors un imposant besoin de le contrôler ou même de le dominer.</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Il </a:t>
            </a:r>
            <a:r>
              <a:rPr lang="fr-CA" sz="1800" u="sng" dirty="0">
                <a:solidFill>
                  <a:srgbClr val="008080"/>
                </a:solidFill>
                <a:effectLst/>
                <a:latin typeface="Times New Roman" panose="02020603050405020304" pitchFamily="18" charset="0"/>
                <a:ea typeface="Times" pitchFamily="2" charset="0"/>
              </a:rPr>
              <a:t>y a</a:t>
            </a:r>
            <a:r>
              <a:rPr lang="fr-CA" sz="1800" dirty="0">
                <a:effectLst/>
                <a:latin typeface="Times New Roman" panose="02020603050405020304" pitchFamily="18" charset="0"/>
                <a:ea typeface="Times" pitchFamily="2" charset="0"/>
              </a:rPr>
              <a:t> fort à parier que la démarche tournera à l’affrontement.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Un tel tournant doit être perçu comme une réponse contre-transférentielle qui nous oriente vers la force </a:t>
            </a:r>
            <a:r>
              <a:rPr lang="fr-CA" sz="1800" u="sng" dirty="0" err="1">
                <a:solidFill>
                  <a:srgbClr val="008080"/>
                </a:solidFill>
                <a:effectLst/>
                <a:latin typeface="Times New Roman" panose="02020603050405020304" pitchFamily="18" charset="0"/>
                <a:ea typeface="Times" pitchFamily="2" charset="0"/>
              </a:rPr>
              <a:t>c</a:t>
            </a:r>
            <a:r>
              <a:rPr lang="fr-CA" sz="1800" dirty="0" err="1">
                <a:effectLst/>
                <a:latin typeface="Times New Roman" panose="02020603050405020304" pitchFamily="18" charset="0"/>
                <a:ea typeface="Times" pitchFamily="2" charset="0"/>
              </a:rPr>
              <a:t>éphisienne</a:t>
            </a:r>
            <a:r>
              <a:rPr lang="fr-CA" sz="1800" dirty="0">
                <a:effectLst/>
                <a:latin typeface="Times New Roman" panose="02020603050405020304" pitchFamily="18" charset="0"/>
                <a:ea typeface="Times" pitchFamily="2" charset="0"/>
              </a:rPr>
              <a:t> en nous en réponse à la force </a:t>
            </a:r>
            <a:r>
              <a:rPr lang="fr-CA" sz="1800" dirty="0" err="1">
                <a:effectLst/>
                <a:latin typeface="Times New Roman" panose="02020603050405020304" pitchFamily="18" charset="0"/>
                <a:ea typeface="Times" pitchFamily="2" charset="0"/>
              </a:rPr>
              <a:t>céphisienne</a:t>
            </a:r>
            <a:r>
              <a:rPr lang="fr-CA" sz="1800" dirty="0">
                <a:effectLst/>
                <a:latin typeface="Times New Roman" panose="02020603050405020304" pitchFamily="18" charset="0"/>
                <a:ea typeface="Times" pitchFamily="2" charset="0"/>
              </a:rPr>
              <a:t> dans le patient.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Cette énergie peut être utilisée pour dominer l’autre; la même énergie peut aussi nous fournir la force nécessaire pour contenir l’expérience de l’autre et l’aider à endurer la traversée au-delà des apparences.</a:t>
            </a:r>
            <a:r>
              <a:rPr lang="fr-CA" sz="1800" u="sng" dirty="0">
                <a:solidFill>
                  <a:srgbClr val="008080"/>
                </a:solidFill>
                <a:effectLst/>
                <a:latin typeface="Times New Roman" panose="02020603050405020304" pitchFamily="18" charset="0"/>
                <a:ea typeface="Times" pitchFamily="2" charset="0"/>
              </a:rPr>
              <a:t> Nous</a:t>
            </a:r>
            <a:r>
              <a:rPr lang="fr-CA" sz="1800" dirty="0">
                <a:effectLst/>
                <a:latin typeface="Times New Roman" panose="02020603050405020304" pitchFamily="18" charset="0"/>
                <a:ea typeface="Times" pitchFamily="2" charset="0"/>
              </a:rPr>
              <a:t> </a:t>
            </a:r>
            <a:r>
              <a:rPr lang="fr-CA" sz="1800" u="sng" dirty="0">
                <a:solidFill>
                  <a:srgbClr val="008080"/>
                </a:solidFill>
                <a:effectLst/>
                <a:latin typeface="Times New Roman" panose="02020603050405020304" pitchFamily="18" charset="0"/>
                <a:ea typeface="Times" pitchFamily="2" charset="0"/>
              </a:rPr>
              <a:t>sommes</a:t>
            </a:r>
            <a:r>
              <a:rPr lang="fr-CA" sz="1800" dirty="0">
                <a:effectLst/>
                <a:latin typeface="Times New Roman" panose="02020603050405020304" pitchFamily="18" charset="0"/>
                <a:ea typeface="Times" pitchFamily="2" charset="0"/>
              </a:rPr>
              <a:t> identifié</a:t>
            </a:r>
            <a:r>
              <a:rPr lang="fr-CA" sz="1800" u="sng" dirty="0">
                <a:solidFill>
                  <a:srgbClr val="008080"/>
                </a:solidFill>
                <a:effectLst/>
                <a:latin typeface="Times New Roman" panose="02020603050405020304" pitchFamily="18" charset="0"/>
                <a:ea typeface="Times" pitchFamily="2" charset="0"/>
              </a:rPr>
              <a:t>s</a:t>
            </a:r>
            <a:r>
              <a:rPr lang="fr-CA" sz="1800" dirty="0">
                <a:effectLst/>
                <a:latin typeface="Times New Roman" panose="02020603050405020304" pitchFamily="18" charset="0"/>
                <a:ea typeface="Times" pitchFamily="2" charset="0"/>
              </a:rPr>
              <a:t> à </a:t>
            </a:r>
            <a:r>
              <a:rPr lang="fr-CA" sz="1800" dirty="0" err="1">
                <a:effectLst/>
                <a:latin typeface="Times New Roman" panose="02020603050405020304" pitchFamily="18" charset="0"/>
                <a:ea typeface="Times" pitchFamily="2" charset="0"/>
              </a:rPr>
              <a:t>Liriop</a:t>
            </a:r>
            <a:r>
              <a:rPr lang="fr-CA" sz="1800" u="sng" dirty="0" err="1">
                <a:solidFill>
                  <a:srgbClr val="008080"/>
                </a:solidFill>
                <a:effectLst/>
                <a:latin typeface="Times New Roman" panose="02020603050405020304" pitchFamily="18" charset="0"/>
                <a:ea typeface="Times" pitchFamily="2" charset="0"/>
              </a:rPr>
              <a:t>é</a:t>
            </a:r>
            <a:r>
              <a:rPr lang="fr-CA" sz="1800" dirty="0">
                <a:effectLst/>
                <a:latin typeface="Times New Roman" panose="02020603050405020304" pitchFamily="18" charset="0"/>
                <a:ea typeface="Times" pitchFamily="2" charset="0"/>
              </a:rPr>
              <a:t> quand </a:t>
            </a:r>
            <a:r>
              <a:rPr lang="fr-CA" sz="1800" u="sng" dirty="0">
                <a:solidFill>
                  <a:srgbClr val="008080"/>
                </a:solidFill>
                <a:effectLst/>
                <a:latin typeface="Times New Roman" panose="02020603050405020304" pitchFamily="18" charset="0"/>
                <a:ea typeface="Times" pitchFamily="2" charset="0"/>
              </a:rPr>
              <a:t>nous</a:t>
            </a:r>
            <a:r>
              <a:rPr lang="fr-CA" sz="1800" dirty="0">
                <a:effectLst/>
                <a:latin typeface="Times New Roman" panose="02020603050405020304" pitchFamily="18" charset="0"/>
                <a:ea typeface="Times" pitchFamily="2" charset="0"/>
              </a:rPr>
              <a:t> </a:t>
            </a:r>
            <a:r>
              <a:rPr lang="fr-CA" sz="1800" u="sng" dirty="0">
                <a:solidFill>
                  <a:srgbClr val="008080"/>
                </a:solidFill>
                <a:effectLst/>
                <a:latin typeface="Times New Roman" panose="02020603050405020304" pitchFamily="18" charset="0"/>
                <a:ea typeface="Times" pitchFamily="2" charset="0"/>
              </a:rPr>
              <a:t>sommes</a:t>
            </a:r>
            <a:r>
              <a:rPr lang="fr-CA" sz="1800" dirty="0">
                <a:effectLst/>
                <a:latin typeface="Times New Roman" panose="02020603050405020304" pitchFamily="18" charset="0"/>
                <a:ea typeface="Times" pitchFamily="2" charset="0"/>
              </a:rPr>
              <a:t> beaucoup trop soucieux de la stabilité du tableau clinique et qu</a:t>
            </a:r>
            <a:r>
              <a:rPr lang="fr-CA" sz="1800" u="sng" dirty="0">
                <a:solidFill>
                  <a:srgbClr val="008080"/>
                </a:solidFill>
                <a:effectLst/>
                <a:latin typeface="Times New Roman" panose="02020603050405020304" pitchFamily="18" charset="0"/>
                <a:ea typeface="Times" pitchFamily="2" charset="0"/>
              </a:rPr>
              <a:t>e nous</a:t>
            </a:r>
            <a:r>
              <a:rPr lang="fr-CA" sz="1800" dirty="0">
                <a:effectLst/>
                <a:latin typeface="Times New Roman" panose="02020603050405020304" pitchFamily="18" charset="0"/>
                <a:ea typeface="Times" pitchFamily="2" charset="0"/>
              </a:rPr>
              <a:t> surprot</a:t>
            </a:r>
            <a:r>
              <a:rPr lang="fr-CA" sz="1800" u="sng" dirty="0">
                <a:solidFill>
                  <a:srgbClr val="008080"/>
                </a:solidFill>
                <a:effectLst/>
                <a:latin typeface="Times New Roman" panose="02020603050405020304" pitchFamily="18" charset="0"/>
                <a:ea typeface="Times" pitchFamily="2" charset="0"/>
              </a:rPr>
              <a:t>é</a:t>
            </a:r>
            <a:r>
              <a:rPr lang="fr-CA" sz="1800" dirty="0">
                <a:effectLst/>
                <a:latin typeface="Times New Roman" panose="02020603050405020304" pitchFamily="18" charset="0"/>
                <a:ea typeface="Times" pitchFamily="2" charset="0"/>
              </a:rPr>
              <a:t>ge</a:t>
            </a:r>
            <a:r>
              <a:rPr lang="fr-CA" sz="1800" u="sng" dirty="0">
                <a:solidFill>
                  <a:srgbClr val="008080"/>
                </a:solidFill>
                <a:effectLst/>
                <a:latin typeface="Times New Roman" panose="02020603050405020304" pitchFamily="18" charset="0"/>
                <a:ea typeface="Times" pitchFamily="2" charset="0"/>
              </a:rPr>
              <a:t>ons</a:t>
            </a:r>
            <a:r>
              <a:rPr lang="fr-CA" sz="1800" dirty="0">
                <a:effectLst/>
                <a:latin typeface="Times New Roman" panose="02020603050405020304" pitchFamily="18" charset="0"/>
                <a:ea typeface="Times" pitchFamily="2" charset="0"/>
              </a:rPr>
              <a:t> le patient, craignant que des rides de contrariété apparaissent sur son beau visage.</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Une identification à Écho se traduit par une réduction à une simple voix ou à un sentiment d’impuissance et de futilité dans le rapport avec le patient.</a:t>
            </a:r>
            <a:r>
              <a:rPr lang="fr-CA" sz="1800" u="sng" dirty="0">
                <a:solidFill>
                  <a:srgbClr val="008080"/>
                </a:solidFill>
                <a:effectLst/>
                <a:latin typeface="Times New Roman" panose="02020603050405020304" pitchFamily="18" charset="0"/>
                <a:ea typeface="Times" pitchFamily="2" charset="0"/>
              </a:rPr>
              <a:t> Nous</a:t>
            </a:r>
            <a:r>
              <a:rPr lang="fr-CA" sz="1800" dirty="0">
                <a:effectLst/>
                <a:latin typeface="Times New Roman" panose="02020603050405020304" pitchFamily="18" charset="0"/>
                <a:ea typeface="Times" pitchFamily="2" charset="0"/>
              </a:rPr>
              <a:t> </a:t>
            </a:r>
            <a:r>
              <a:rPr lang="fr-CA" sz="1800" u="sng" dirty="0">
                <a:solidFill>
                  <a:srgbClr val="008080"/>
                </a:solidFill>
                <a:effectLst/>
                <a:latin typeface="Times New Roman" panose="02020603050405020304" pitchFamily="18" charset="0"/>
                <a:ea typeface="Times" pitchFamily="2" charset="0"/>
              </a:rPr>
              <a:t>sommes</a:t>
            </a:r>
            <a:r>
              <a:rPr lang="fr-CA" sz="1800" dirty="0">
                <a:effectLst/>
                <a:latin typeface="Times New Roman" panose="02020603050405020304" pitchFamily="18" charset="0"/>
                <a:ea typeface="Times" pitchFamily="2" charset="0"/>
              </a:rPr>
              <a:t> amené</a:t>
            </a:r>
            <a:r>
              <a:rPr lang="fr-CA" sz="1800" u="sng" dirty="0">
                <a:solidFill>
                  <a:srgbClr val="008080"/>
                </a:solidFill>
                <a:effectLst/>
                <a:latin typeface="Times New Roman" panose="02020603050405020304" pitchFamily="18" charset="0"/>
                <a:ea typeface="Times" pitchFamily="2" charset="0"/>
              </a:rPr>
              <a:t>s</a:t>
            </a:r>
            <a:r>
              <a:rPr lang="fr-CA" sz="1800" dirty="0">
                <a:effectLst/>
                <a:latin typeface="Times New Roman" panose="02020603050405020304" pitchFamily="18" charset="0"/>
                <a:ea typeface="Times" pitchFamily="2" charset="0"/>
              </a:rPr>
              <a:t> à jouer le rôle d’</a:t>
            </a:r>
            <a:r>
              <a:rPr lang="fr-CA" sz="1800" u="sng" dirty="0">
                <a:solidFill>
                  <a:srgbClr val="008080"/>
                </a:solidFill>
                <a:effectLst/>
                <a:latin typeface="Times New Roman" panose="02020603050405020304" pitchFamily="18" charset="0"/>
                <a:ea typeface="Times" pitchFamily="2" charset="0"/>
              </a:rPr>
              <a:t>É</a:t>
            </a:r>
            <a:r>
              <a:rPr lang="fr-CA" sz="1800" dirty="0">
                <a:effectLst/>
                <a:latin typeface="Times New Roman" panose="02020603050405020304" pitchFamily="18" charset="0"/>
                <a:ea typeface="Times" pitchFamily="2" charset="0"/>
              </a:rPr>
              <a:t>cho dans le rapport avec un narcissique, mais ce rôle ne doit faire qu’un temps. </a:t>
            </a:r>
            <a:r>
              <a:rPr lang="fr-CA" sz="1800" u="sng" dirty="0">
                <a:solidFill>
                  <a:srgbClr val="008080"/>
                </a:solidFill>
                <a:effectLst/>
                <a:latin typeface="Times New Roman" panose="02020603050405020304" pitchFamily="18" charset="0"/>
                <a:ea typeface="Times" pitchFamily="2" charset="0"/>
              </a:rPr>
              <a:t>Nous</a:t>
            </a:r>
            <a:r>
              <a:rPr lang="fr-CA" sz="1800" dirty="0">
                <a:effectLst/>
                <a:latin typeface="Times New Roman" panose="02020603050405020304" pitchFamily="18" charset="0"/>
                <a:ea typeface="Times" pitchFamily="2" charset="0"/>
              </a:rPr>
              <a:t> sentir aussi démuni</a:t>
            </a:r>
            <a:r>
              <a:rPr lang="fr-CA" sz="1800" u="sng" dirty="0">
                <a:solidFill>
                  <a:srgbClr val="008080"/>
                </a:solidFill>
                <a:effectLst/>
                <a:latin typeface="Times New Roman" panose="02020603050405020304" pitchFamily="18" charset="0"/>
                <a:ea typeface="Times" pitchFamily="2" charset="0"/>
              </a:rPr>
              <a:t>s</a:t>
            </a:r>
            <a:r>
              <a:rPr lang="fr-CA" sz="1800" dirty="0">
                <a:effectLst/>
                <a:latin typeface="Times New Roman" panose="02020603050405020304" pitchFamily="18" charset="0"/>
                <a:ea typeface="Times" pitchFamily="2" charset="0"/>
              </a:rPr>
              <a:t> qu’Écho nous permet de bien identifier la dyade dans laquelle nous nous trouvons. Il s’agit d’une étape transitoire vers l’épisode du reflet.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 </a:t>
            </a:r>
          </a:p>
          <a:p>
            <a:pPr marL="0" marR="0" algn="just">
              <a:lnSpc>
                <a:spcPct val="150000"/>
              </a:lnSpc>
              <a:spcBef>
                <a:spcPts val="0"/>
              </a:spcBef>
              <a:spcAft>
                <a:spcPts val="0"/>
              </a:spcAft>
            </a:pPr>
            <a:r>
              <a:rPr lang="fr-CA" sz="1800" u="sng" dirty="0">
                <a:solidFill>
                  <a:srgbClr val="008080"/>
                </a:solidFill>
                <a:effectLst/>
                <a:latin typeface="Times New Roman" panose="02020603050405020304" pitchFamily="18" charset="0"/>
                <a:ea typeface="Times" pitchFamily="2" charset="0"/>
              </a:rPr>
              <a:t>Nous</a:t>
            </a:r>
            <a:r>
              <a:rPr lang="fr-CA" sz="1800" dirty="0">
                <a:effectLst/>
                <a:latin typeface="Times New Roman" panose="02020603050405020304" pitchFamily="18" charset="0"/>
                <a:ea typeface="Times" pitchFamily="2" charset="0"/>
              </a:rPr>
              <a:t> </a:t>
            </a:r>
            <a:r>
              <a:rPr lang="fr-CA" sz="1800" u="sng" dirty="0">
                <a:solidFill>
                  <a:srgbClr val="008080"/>
                </a:solidFill>
                <a:effectLst/>
                <a:latin typeface="Times New Roman" panose="02020603050405020304" pitchFamily="18" charset="0"/>
                <a:ea typeface="Times" pitchFamily="2" charset="0"/>
              </a:rPr>
              <a:t>nous </a:t>
            </a:r>
            <a:r>
              <a:rPr lang="fr-CA" sz="1800" dirty="0">
                <a:effectLst/>
                <a:latin typeface="Times New Roman" panose="02020603050405020304" pitchFamily="18" charset="0"/>
                <a:ea typeface="Times" pitchFamily="2" charset="0"/>
              </a:rPr>
              <a:t>identifi</a:t>
            </a:r>
            <a:r>
              <a:rPr lang="fr-CA" sz="1800" u="sng" dirty="0">
                <a:solidFill>
                  <a:srgbClr val="008080"/>
                </a:solidFill>
                <a:effectLst/>
                <a:latin typeface="Times New Roman" panose="02020603050405020304" pitchFamily="18" charset="0"/>
                <a:ea typeface="Times" pitchFamily="2" charset="0"/>
              </a:rPr>
              <a:t>ons</a:t>
            </a:r>
            <a:r>
              <a:rPr lang="fr-CA" sz="1800" dirty="0">
                <a:effectLst/>
                <a:latin typeface="Times New Roman" panose="02020603050405020304" pitchFamily="18" charset="0"/>
                <a:ea typeface="Times" pitchFamily="2" charset="0"/>
              </a:rPr>
              <a:t> à Narcisse lorsqu</a:t>
            </a:r>
            <a:r>
              <a:rPr lang="fr-CA" sz="1800" u="sng" dirty="0">
                <a:solidFill>
                  <a:srgbClr val="008080"/>
                </a:solidFill>
                <a:effectLst/>
                <a:latin typeface="Times New Roman" panose="02020603050405020304" pitchFamily="18" charset="0"/>
                <a:ea typeface="Times" pitchFamily="2" charset="0"/>
              </a:rPr>
              <a:t>e nous</a:t>
            </a:r>
            <a:r>
              <a:rPr lang="fr-CA" sz="1800" dirty="0">
                <a:effectLst/>
                <a:latin typeface="Times New Roman" panose="02020603050405020304" pitchFamily="18" charset="0"/>
                <a:ea typeface="Times" pitchFamily="2" charset="0"/>
              </a:rPr>
              <a:t> dévoil</a:t>
            </a:r>
            <a:r>
              <a:rPr lang="fr-CA" sz="1800" u="sng" dirty="0">
                <a:solidFill>
                  <a:srgbClr val="008080"/>
                </a:solidFill>
                <a:effectLst/>
                <a:latin typeface="Times New Roman" panose="02020603050405020304" pitchFamily="18" charset="0"/>
                <a:ea typeface="Times" pitchFamily="2" charset="0"/>
              </a:rPr>
              <a:t>ons</a:t>
            </a:r>
            <a:r>
              <a:rPr lang="fr-CA" sz="1800" dirty="0">
                <a:effectLst/>
                <a:latin typeface="Times New Roman" panose="02020603050405020304" pitchFamily="18" charset="0"/>
                <a:ea typeface="Times" pitchFamily="2" charset="0"/>
              </a:rPr>
              <a:t> des éléments de notre vécu personnel en entrevue avec le patient ou lorsqu</a:t>
            </a:r>
            <a:r>
              <a:rPr lang="fr-CA" sz="1800" u="sng" dirty="0">
                <a:solidFill>
                  <a:srgbClr val="008080"/>
                </a:solidFill>
                <a:effectLst/>
                <a:latin typeface="Times New Roman" panose="02020603050405020304" pitchFamily="18" charset="0"/>
                <a:ea typeface="Times" pitchFamily="2" charset="0"/>
              </a:rPr>
              <a:t>e nous</a:t>
            </a:r>
            <a:r>
              <a:rPr lang="fr-CA" sz="1800" dirty="0">
                <a:effectLst/>
                <a:latin typeface="Times New Roman" panose="02020603050405020304" pitchFamily="18" charset="0"/>
                <a:ea typeface="Times" pitchFamily="2" charset="0"/>
              </a:rPr>
              <a:t> utilis</a:t>
            </a:r>
            <a:r>
              <a:rPr lang="fr-CA" sz="1800" u="sng" dirty="0">
                <a:solidFill>
                  <a:srgbClr val="008080"/>
                </a:solidFill>
                <a:effectLst/>
                <a:latin typeface="Times New Roman" panose="02020603050405020304" pitchFamily="18" charset="0"/>
                <a:ea typeface="Times" pitchFamily="2" charset="0"/>
              </a:rPr>
              <a:t>ons</a:t>
            </a:r>
            <a:r>
              <a:rPr lang="fr-CA" sz="1800" dirty="0">
                <a:effectLst/>
                <a:latin typeface="Times New Roman" panose="02020603050405020304" pitchFamily="18" charset="0"/>
                <a:ea typeface="Times" pitchFamily="2" charset="0"/>
              </a:rPr>
              <a:t> les résultats du traitement pour démontrer à quel point nous sommes de </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merveilleux thérapeutes!</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oubliant par là que le traitement a été véritablement conduit par la Nature à l’intérieur du patient lui-même et que nous n’en sommes que les instruments.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 </a:t>
            </a:r>
          </a:p>
          <a:p>
            <a:pPr marL="0" marR="0" algn="just">
              <a:lnSpc>
                <a:spcPct val="150000"/>
              </a:lnSpc>
              <a:spcBef>
                <a:spcPts val="0"/>
              </a:spcBef>
              <a:spcAft>
                <a:spcPts val="0"/>
              </a:spcAft>
            </a:pPr>
            <a:r>
              <a:rPr lang="fr-CA" sz="1800" u="sng" dirty="0">
                <a:solidFill>
                  <a:srgbClr val="008080"/>
                </a:solidFill>
                <a:effectLst/>
                <a:latin typeface="Times New Roman" panose="02020603050405020304" pitchFamily="18" charset="0"/>
                <a:ea typeface="Times" pitchFamily="2" charset="0"/>
              </a:rPr>
              <a:t>Nous</a:t>
            </a:r>
            <a:r>
              <a:rPr lang="fr-CA" sz="1800" dirty="0">
                <a:effectLst/>
                <a:latin typeface="Times New Roman" panose="02020603050405020304" pitchFamily="18" charset="0"/>
                <a:ea typeface="Times" pitchFamily="2" charset="0"/>
              </a:rPr>
              <a:t> p</a:t>
            </a:r>
            <a:r>
              <a:rPr lang="fr-CA" sz="1800" u="sng" dirty="0">
                <a:solidFill>
                  <a:srgbClr val="008080"/>
                </a:solidFill>
                <a:effectLst/>
                <a:latin typeface="Times New Roman" panose="02020603050405020304" pitchFamily="18" charset="0"/>
                <a:ea typeface="Times" pitchFamily="2" charset="0"/>
              </a:rPr>
              <a:t>ouvons</a:t>
            </a:r>
            <a:r>
              <a:rPr lang="fr-CA" sz="1800" dirty="0">
                <a:effectLst/>
                <a:latin typeface="Times New Roman" panose="02020603050405020304" pitchFamily="18" charset="0"/>
                <a:ea typeface="Times" pitchFamily="2" charset="0"/>
              </a:rPr>
              <a:t> aussi </a:t>
            </a:r>
            <a:r>
              <a:rPr lang="fr-CA" sz="1800" u="sng" dirty="0">
                <a:solidFill>
                  <a:srgbClr val="008080"/>
                </a:solidFill>
                <a:effectLst/>
                <a:latin typeface="Times New Roman" panose="02020603050405020304" pitchFamily="18" charset="0"/>
                <a:ea typeface="Times" pitchFamily="2" charset="0"/>
              </a:rPr>
              <a:t>nous </a:t>
            </a:r>
            <a:r>
              <a:rPr lang="fr-CA" sz="1800" dirty="0">
                <a:effectLst/>
                <a:latin typeface="Times New Roman" panose="02020603050405020304" pitchFamily="18" charset="0"/>
                <a:ea typeface="Times" pitchFamily="2" charset="0"/>
              </a:rPr>
              <a:t>identifier à l’étang dans lequel Narcisse se regarde.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L’étang représente alors le cadre thérapeutique qui fournit l’espace sécuritaire nécessaire au reflet, un reflet qui permettra au patient de rencontrer d’abord son ombre puis les profondeurs de sa psyché.</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Il y trouve un ancrage qui lui permet de dépasser le stade égocentrique dans lequel il était pris.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Finalement, </a:t>
            </a:r>
            <a:r>
              <a:rPr lang="fr-CA" sz="1800" u="sng" dirty="0">
                <a:solidFill>
                  <a:srgbClr val="008080"/>
                </a:solidFill>
                <a:effectLst/>
                <a:latin typeface="Times New Roman" panose="02020603050405020304" pitchFamily="18" charset="0"/>
                <a:ea typeface="Times" pitchFamily="2" charset="0"/>
              </a:rPr>
              <a:t>nous</a:t>
            </a:r>
            <a:r>
              <a:rPr lang="fr-CA" sz="1800" dirty="0">
                <a:effectLst/>
                <a:latin typeface="Times New Roman" panose="02020603050405020304" pitchFamily="18" charset="0"/>
                <a:ea typeface="Times" pitchFamily="2" charset="0"/>
              </a:rPr>
              <a:t> port</a:t>
            </a:r>
            <a:r>
              <a:rPr lang="fr-CA" sz="1800" u="sng" dirty="0">
                <a:solidFill>
                  <a:srgbClr val="008080"/>
                </a:solidFill>
                <a:effectLst/>
                <a:latin typeface="Times New Roman" panose="02020603050405020304" pitchFamily="18" charset="0"/>
                <a:ea typeface="Times" pitchFamily="2" charset="0"/>
              </a:rPr>
              <a:t>ons</a:t>
            </a:r>
            <a:r>
              <a:rPr lang="fr-CA" sz="1800" dirty="0">
                <a:effectLst/>
                <a:latin typeface="Times New Roman" panose="02020603050405020304" pitchFamily="18" charset="0"/>
                <a:ea typeface="Times" pitchFamily="2" charset="0"/>
              </a:rPr>
              <a:t> la figure de Tirésias quand </a:t>
            </a:r>
            <a:r>
              <a:rPr lang="fr-CA" sz="1800" u="sng" dirty="0">
                <a:solidFill>
                  <a:srgbClr val="008080"/>
                </a:solidFill>
                <a:effectLst/>
                <a:latin typeface="Times New Roman" panose="02020603050405020304" pitchFamily="18" charset="0"/>
                <a:ea typeface="Times" pitchFamily="2" charset="0"/>
              </a:rPr>
              <a:t>nous</a:t>
            </a:r>
            <a:r>
              <a:rPr lang="fr-CA" sz="1800" dirty="0">
                <a:effectLst/>
                <a:latin typeface="Times New Roman" panose="02020603050405020304" pitchFamily="18" charset="0"/>
                <a:ea typeface="Times" pitchFamily="2" charset="0"/>
              </a:rPr>
              <a:t> </a:t>
            </a:r>
            <a:r>
              <a:rPr lang="fr-CA" sz="1800" u="sng" dirty="0">
                <a:solidFill>
                  <a:srgbClr val="008080"/>
                </a:solidFill>
                <a:effectLst/>
                <a:latin typeface="Times New Roman" panose="02020603050405020304" pitchFamily="18" charset="0"/>
                <a:ea typeface="Times" pitchFamily="2" charset="0"/>
              </a:rPr>
              <a:t>sommes</a:t>
            </a:r>
            <a:r>
              <a:rPr lang="fr-CA" sz="1800" dirty="0">
                <a:effectLst/>
                <a:latin typeface="Times New Roman" panose="02020603050405020304" pitchFamily="18" charset="0"/>
                <a:ea typeface="Times" pitchFamily="2" charset="0"/>
              </a:rPr>
              <a:t> en mesure de regarder à l’intérieur de </a:t>
            </a:r>
            <a:r>
              <a:rPr lang="fr-CA" sz="1800" u="sng" dirty="0">
                <a:solidFill>
                  <a:srgbClr val="008080"/>
                </a:solidFill>
                <a:effectLst/>
                <a:latin typeface="Times New Roman" panose="02020603050405020304" pitchFamily="18" charset="0"/>
                <a:ea typeface="Times" pitchFamily="2" charset="0"/>
              </a:rPr>
              <a:t>nous</a:t>
            </a:r>
            <a:r>
              <a:rPr lang="fr-CA" sz="1800" dirty="0">
                <a:effectLst/>
                <a:latin typeface="Times New Roman" panose="02020603050405020304" pitchFamily="18" charset="0"/>
                <a:ea typeface="Times" pitchFamily="2" charset="0"/>
              </a:rPr>
              <a:t>-même</a:t>
            </a:r>
            <a:r>
              <a:rPr lang="fr-CA" sz="1800" u="sng" dirty="0">
                <a:solidFill>
                  <a:srgbClr val="008080"/>
                </a:solidFill>
                <a:effectLst/>
                <a:latin typeface="Times New Roman" panose="02020603050405020304" pitchFamily="18" charset="0"/>
                <a:ea typeface="Times" pitchFamily="2" charset="0"/>
              </a:rPr>
              <a:t>s</a:t>
            </a:r>
            <a:r>
              <a:rPr lang="fr-CA" sz="1800" dirty="0">
                <a:effectLst/>
                <a:latin typeface="Times New Roman" panose="02020603050405020304" pitchFamily="18" charset="0"/>
                <a:ea typeface="Times" pitchFamily="2" charset="0"/>
              </a:rPr>
              <a: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 regard donne accès à l’humilité pour être authentiquement un instrument de la Nature. </a:t>
            </a:r>
          </a:p>
          <a:p>
            <a:endParaRPr lang="fr-FR" dirty="0"/>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16</a:t>
            </a:fld>
            <a:endParaRPr lang="fr-FR"/>
          </a:p>
        </p:txBody>
      </p:sp>
    </p:spTree>
    <p:extLst>
      <p:ext uri="{BB962C8B-B14F-4D97-AF65-F5344CB8AC3E}">
        <p14:creationId xmlns:p14="http://schemas.microsoft.com/office/powerpoint/2010/main" val="1417458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17</a:t>
            </a:fld>
            <a:endParaRPr lang="fr-FR"/>
          </a:p>
        </p:txBody>
      </p:sp>
    </p:spTree>
    <p:extLst>
      <p:ext uri="{BB962C8B-B14F-4D97-AF65-F5344CB8AC3E}">
        <p14:creationId xmlns:p14="http://schemas.microsoft.com/office/powerpoint/2010/main" val="2021036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algn="just">
              <a:spcBef>
                <a:spcPts val="600"/>
              </a:spcBef>
              <a:spcAft>
                <a:spcPts val="600"/>
              </a:spcAft>
            </a:pPr>
            <a:r>
              <a:rPr lang="fr-CA" sz="1800" b="1" dirty="0">
                <a:effectLst/>
                <a:latin typeface="Times New Roman" panose="02020603050405020304" pitchFamily="18" charset="0"/>
                <a:ea typeface="Times New Roman" panose="02020603050405020304" pitchFamily="18" charset="0"/>
              </a:rPr>
              <a:t>Le mythe de Narcisse</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Célèbre à travers toutes les cités de Béotie, vivait en Grèce un clairvoyant aveugle du nom de Tirésias.  Il donnait des réponses que nul ne pouvait critiquer.  La première personne à le consulter fut </a:t>
            </a:r>
            <a:r>
              <a:rPr lang="fr-CA" sz="1800" dirty="0" err="1">
                <a:effectLst/>
                <a:latin typeface="Times New Roman" panose="02020603050405020304" pitchFamily="18" charset="0"/>
                <a:ea typeface="Times New Roman" panose="02020603050405020304" pitchFamily="18" charset="0"/>
              </a:rPr>
              <a:t>Liriopé</a:t>
            </a:r>
            <a:r>
              <a:rPr lang="fr-CA" sz="1800" dirty="0">
                <a:effectLst/>
                <a:latin typeface="Times New Roman" panose="02020603050405020304" pitchFamily="18" charset="0"/>
                <a:ea typeface="Times New Roman" panose="02020603050405020304" pitchFamily="18" charset="0"/>
              </a:rPr>
              <a:t>, une nymphe dotée d'une rare beauté.  </a:t>
            </a:r>
          </a:p>
          <a:p>
            <a:pPr marL="0" marR="0" algn="just">
              <a:spcBef>
                <a:spcPts val="0"/>
              </a:spcBef>
              <a:spcAft>
                <a:spcPts val="300"/>
              </a:spcAft>
            </a:pPr>
            <a:r>
              <a:rPr lang="fr-CA" sz="1800" dirty="0" err="1">
                <a:effectLst/>
                <a:latin typeface="Times New Roman" panose="02020603050405020304" pitchFamily="18" charset="0"/>
                <a:ea typeface="Times New Roman" panose="02020603050405020304" pitchFamily="18" charset="0"/>
              </a:rPr>
              <a:t>Liriope</a:t>
            </a:r>
            <a:r>
              <a:rPr lang="fr-CA" sz="1800" dirty="0">
                <a:effectLst/>
                <a:latin typeface="Times New Roman" panose="02020603050405020304" pitchFamily="18" charset="0"/>
                <a:ea typeface="Times New Roman" panose="02020603050405020304" pitchFamily="18" charset="0"/>
              </a:rPr>
              <a:t>, un jour, fut emprisonnée dans les eaux de la rivière et violée par le dieu-rivière Céphise.  Quand le temps fut venu, la belle nymphe accoucha d'un enfant d'une grande beauté qu'elle appela Narcisse.  Elle consulta Tirésias en lui demandant: "Cet enfant vivra-t-il jusqu'à ce que sa peau soit entièrement ridée?"  Tirésias lui répondit: "S'il ne se connaît jamais lui-même".  Longtemps les mots du prophète parurent vides de sens.  </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Cependant, Narcisse grandissait et parvint à sa seizième année, cet âge où il pouvait tout aussi bien ressembler à un garçon qu'à un homme.  Sa beauté était si grande que toutes les filles rêvaient de lui appartenir, mais il n'en regardait aucune.  Il répondait par une parfaite indifférence aux avances de la plus séduisante et les adolescents au cœur brisé ne l'intéressaient pas et il ne se laissait approcher de quiconque.  </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Le chagrin de la charmante nymphe Écho ne réussit pas davantage à l'émouvoir.  Écho était une favorite d'Artémis, la déesse des bois et des créatures sauvages, mais elle déplut à une déesse plus puissante encore, à Héra en personne, qui vaquait à ses activités habituelles c'est-à-dire qu'elle cherchait à découvrir celles de Zeus, son époux.  Héra soupçonnait celui-ci d'entretenir une intrigue amoureuse avec l'une des nymphes, mais laquelle?  C'est ce qu'elle voulait savoir et elle décida de mener une enquête.  Ses investigations furent freinées par le gai bavardage d'Écho.  Tandis que la déesse l'écoutait, amusée, les autres s'esquivèrent furtivement et Héra dut renoncer pour cette fois à découvrir sur qui s'était portée la fantaisie vagabonde du seigneur de l'Olympe.  Avec son injustice habituelle, elle tourna sa fureur contre Écho; elle la condamna à ne plus se servir de sa langue que pour répéter ce qui lui était dit: "Tu auras toujours le dernier mot, mais jamais plus tu ne parleras la première", lui dit Héra.  Le châtiment était dur, rendu plus cruel encore par l'amour qu'Écho, comme toutes les jeunes filles, portait à Narcisse. Elle le suivait partout, mais elle ne pouvait lui parler.  Comment, dans ces conditions, parviendrait-elle à attirer l'attention d'un jeune homme qui faisait profession de mépriser toutes les femmes?  Un jour cependant, elle se crut sur le point de réussir.  </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Narcisse était à la chasse et s'étant retrouvé seul, il appelait ses compagnons: "L'un de vous est-il ici?", et Écho répondit, enchantée: "Ici – ici."  Elle était encore cachée par les arbres, il ne pouvait la voir, et il cria:  "Viens!", le mot qu'elle avait toujours brûlé de lui dire.  Elle répéta joyeusement: "Viens!, viens, viens".  Il regarda autour de lui, mais ne voyant personne, il cria: "Pourquoi vous éloignez de moi".  Il n'entendit que ses propos mots: "Vous éloignez de moi, moi, moi".   Alors, il se tint immobile, déçu de la réponse, puis "Allez, rencontrons-nous".  </a:t>
            </a:r>
            <a:r>
              <a:rPr lang="fr-CA" sz="1800" dirty="0" err="1">
                <a:effectLst/>
                <a:latin typeface="Times New Roman" panose="02020603050405020304" pitchFamily="18" charset="0"/>
                <a:ea typeface="Times New Roman" panose="02020603050405020304" pitchFamily="18" charset="0"/>
              </a:rPr>
              <a:t>Echo</a:t>
            </a:r>
            <a:r>
              <a:rPr lang="fr-CA" sz="1800" dirty="0">
                <a:effectLst/>
                <a:latin typeface="Times New Roman" panose="02020603050405020304" pitchFamily="18" charset="0"/>
                <a:ea typeface="Times New Roman" panose="02020603050405020304" pitchFamily="18" charset="0"/>
              </a:rPr>
              <a:t> était au comble du bonheur, elle sortit du bois en tendant les bras: "Rencontrons-nous".  Mais il se détourna d'elle avec dégoût.  "Pas cela", dit-il.  "Je mourrai avant que je te donne pouvoir sur moi".  Humblement, d'un ton suppliant, elle ne put que dire: "Je te donne pouvoir sur moi", mais déjà, il était parti.  Elle cacha sa rougeur et sa honte dans une grotte solitaire et ne se consola jamais.  Depuis, elle vit dans des antres et des creux de rochers, et l'on dit que ses regrets l'ont tant fait maigrir et dépérir, que seule sa voix lui reste.  </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Narcisse poursuivit sa carrière cruelle, se moquant toujours de l'amour.  Autant il s'était moqué d'Écho, autant il repoussait les autres nymphes comme il repoussait la compagnie des hommes.  Mais un jour, l'une de celles qu'il avait blessées adressa aux dieux une prière: "Puisse-t-il aimer, lui aussi, et ne jamais posséder l'objet de son amour".  La grande Némésis, déesse de la juste colère, exauça cette juste prière.  Il y avait une source limpide dont les eaux brillaient comme de l'argent.  […] Là, le jeune homme, qu'une chasse ardente et la chaleur du jour avaient fatigué, vint se coucher sur la terre, séduit par la beauté du site et par la fraîcheur de la source.  Il veut apaiser sa soif, mais il sent naître en lui une soif nouvelle; tandis qu'il boit, il s'éprend de l'image qu'il aperçoit dans l'onde. </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Il ne peut se détacher de cette image; il en admire le menton parfait, le cou ivoire, la glorieuse beauté du visage, le teint légèrement rosé de la joue: toutes ces choses, en somme, qu'il admire et pour lesquelles il est admiré.  Sans s'en douter, il se désire lui-même; il louange et est ce qui est louangé; et pendant qu'il cherche, il est cherché; il embrase l'amour et brûle d'amour.  Combien de fois a-t-il en vain offert des baisers à la surface insaisissable?  Combien de fois a-t-il plongé ses bras dans l'eau pour saisir ce cou qu'il voit là, sans pouvoir l'enlacer?  Ce qu'il voit, il ne le connaît pas; mais il brûle pour ce qu'il voit, et l'illusion confond ses yeux.  O pauvre garçon, pourquoi chercher vainement à saisir une image fugitive?  Ce que tu cherches est nulle part; mais détournes-toi et l'objet de ton amour n'existera plus.  Ce à quoi tu t'accroches n'est que l'ombre d'une image réfléchie et n'a pas de substance comme telle.  Avec toi, elle arrive, avec toi, elle demeure et elle ira avec toi – si tu peux.  </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Il ne peut plus manger ni dormir.  Il ne peut s'éloigner de cet endroit.  Penché sur l'herbe, il fixe cette fausse image avec des yeux qui ne peuvent se rassasier.  Se relevant légèrement et tendant ses bras vers les arbres, il s'écrie: " Y a-t-il quelqu'un, O toi arbre vénérable, qui a aimé aussi misérablement que moi?  Tu sais parce que tu as été le lieu fréquenté de nombreux amoureux.  As-tu, dans les temps anciens, parce que ta vie est plus que centenaire, souvenance de quelqu'un qui se soit langui ainsi?   Je suis charmé par ce que je vois; mais ce que je vois et ce qui me charme, je ne peux pas l'atteindre.  Et ce qui me fait souffrir encore davantage: aucun océan ne nous sépare, pas de longue route, pas de montagne qui s'élève entre nous, pas de mur d'enceinte infranchissable; une mince barrière d'eau nous tient éloignés.  Lui aussi voudrait être embrassé.  Parce qu'aussitôt que je tends mes lèvres vers l'onde, aussitôt il s'efforce de tendre les siennes vers les miennes.  On pourrait croire qu'il peut être touché – la distance est tellement mince entre nos cœurs aimants.  </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"Qui que tu sois, approches-toi!  Pourquoi, o jeune sans pareil, m'évites-tu?  Sûrement que ma forme et mon âge ne sont pas tels que tu doives t'en éloigner, moi que les nymphes ont aimé.  Quel espoir m'as-tu offert? Quand j'allongeais mes bras vers toi, tu allongeais les tiens aussi.  Quand je t'ai souri, tu  m'as souri en retour; et j'ai vu des larmes, quand je pleurais, sur tes joues.  Je te supplie d'une réponse et je vois bien le mouvement de tes jolies lèvres, tu réponds à mes mots, mais tes mots n'atteignent pas mes oreilles."  </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 Oh, je suis lui!  Je l'ai senti, je connais maintenant ma propre image. Je sais maintenant ce que d'autres ont souffert par moi car je brûle d'amour pour moi-même – et cependant, comment pourrais-je approcher cette beauté que je vois reflétée dans l'eau?  Mais, je ne peux m'en éloigner.  Seule la mort me libérera".  Et il en fut ainsi.  Perpétuellement penché sur l'eau limpide, ne se lassant pas de regarder sa propre ressemblance, il languit et dépérit.  Écho se tenait à ses côtés, mais elle ne pouvait rien pour lui; seulement, quand en mourant il s'adressa à son image: "Adieu, - adieu", alors elle répéta ces mots comme une dernière plainte.  Sa tête épuisée tomba sur l'herbe verte et la mort lui ferma les yeux.</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On dit que lorsque Narcisse traversa la rivière qui encercle le monde des morts, il se pencha par-dessus le bord de la barque pour entrevoir une dernière fois son reflet dans l'eau.  Ses sœurs, les Naïades le pleurèrent et, ayant coupé leurs cheveux, les consacrèrent à leur frère; les Dryades le pleurèrent aussi; Écho répéta leurs gémissements.  Déjà, on préparait le bûcher, les torches qu'on secoue dans les airs et la civière funèbre; [cependant] le corps avait disparu; à la place du corps, se trouve une fleur couleur de safran, dont le centre est entouré de blancs pétales qu'on appelle Narcisse.  </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Quand l'histoire fut connue, cela renforça la fameuse réputation du voyant dans les cités de la Grèce et grand était le nom de Tirésias.  </a:t>
            </a:r>
          </a:p>
          <a:p>
            <a:pPr marL="0" marR="0" algn="just">
              <a:spcBef>
                <a:spcPts val="0"/>
              </a:spcBef>
              <a:spcAft>
                <a:spcPts val="300"/>
              </a:spcAft>
            </a:pPr>
            <a:r>
              <a:rPr lang="fr-CA" sz="1800" dirty="0">
                <a:effectLst/>
                <a:latin typeface="Times New Roman" panose="02020603050405020304" pitchFamily="18" charset="0"/>
                <a:ea typeface="Times New Roman" panose="02020603050405020304" pitchFamily="18" charset="0"/>
              </a:rPr>
              <a:t> </a:t>
            </a:r>
          </a:p>
          <a:p>
            <a:endParaRPr lang="fr-FR" dirty="0"/>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5</a:t>
            </a:fld>
            <a:endParaRPr lang="fr-FR"/>
          </a:p>
        </p:txBody>
      </p:sp>
    </p:spTree>
    <p:extLst>
      <p:ext uri="{BB962C8B-B14F-4D97-AF65-F5344CB8AC3E}">
        <p14:creationId xmlns:p14="http://schemas.microsoft.com/office/powerpoint/2010/main" val="44538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procéder </a:t>
            </a:r>
            <a:r>
              <a:rPr lang="fr-FR" dirty="0" err="1"/>
              <a:t>è</a:t>
            </a:r>
            <a:r>
              <a:rPr lang="fr-FR" dirty="0"/>
              <a:t> l’interprétation du mythe, nous allons utiliser les différents personnages comme point d’appui. Chaque personnage représente une charge affective qui agit à l’intérieur de Narcisse comme à l’intérieur de chaque être humain. Nous allons nous arrêter à chacune de ces charges affectives pour en découvrir la signification. </a:t>
            </a:r>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6</a:t>
            </a:fld>
            <a:endParaRPr lang="fr-FR"/>
          </a:p>
        </p:txBody>
      </p:sp>
    </p:spTree>
    <p:extLst>
      <p:ext uri="{BB962C8B-B14F-4D97-AF65-F5344CB8AC3E}">
        <p14:creationId xmlns:p14="http://schemas.microsoft.com/office/powerpoint/2010/main" val="3860880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Ovide nous introduit dans le récit par la figure de Tirésias.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 personnage a la caractéristique assez particulière d’être un voyant aveugle.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D’entrée de jeu, l’idée que l’on p</a:t>
            </a:r>
            <a:r>
              <a:rPr lang="fr-CA" sz="1800" u="sng" dirty="0">
                <a:solidFill>
                  <a:srgbClr val="008080"/>
                </a:solidFill>
                <a:effectLst/>
                <a:latin typeface="Times New Roman" panose="02020603050405020304" pitchFamily="18" charset="0"/>
                <a:ea typeface="Times" pitchFamily="2" charset="0"/>
              </a:rPr>
              <a:t>uisse</a:t>
            </a:r>
            <a:r>
              <a:rPr lang="fr-CA" sz="1800" dirty="0">
                <a:effectLst/>
                <a:latin typeface="Times New Roman" panose="02020603050405020304" pitchFamily="18" charset="0"/>
                <a:ea typeface="Times" pitchFamily="2" charset="0"/>
              </a:rPr>
              <a:t> voir autrement qu’avec les yeux nous est implicitement suggérée.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Les perceptions visuelles nous donnent une lecture littérale de ce qui est devant nous.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Cependant, on peut prendre en considération la signification de ce que l’on voit, ce qui nous conduit à une autre dimension de la même perception.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On utilise le verbe </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voir </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pour signifier la compréhension, comme dans l’expression </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je vois ce que vous voulez dire </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Étant aveugle, Tirésias ne dispose que d’une vision vers l’intérieur.</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Sans être privé de la vue, nous pouvons développer la capacité d’orienter notre regard vers l’intérieur.</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L’exploration de ce mythe nous y convie. C’est aussi ce vers quoi nous oriente toute démarche psychologique ou psychothérapeutique.</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La manière dont Tirésias est devenu aveugle et voyant est spécialement révélatrice pour notre compréhension du mythe de Narcisse.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La cause en est un affrontement entre Zeus, dieu suprême de l’Olympe et son épouse, la déesse Héra.</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Le couple cherchait à savoir qui, de l’homme ou de la femme, profite davantage des effets de la sexualité.</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Zeus prétendait que c’était la femme, Héra soutenait le contraire. Ne parvenant pas à une réponse satisfaisante, ils cherchèrent quelqu’un ayant connu les deux états.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Tirésias était tout indiqué puisque, plusieurs années auparavant, il avait frappé de sa canne deux serpents qui s’accouplaient.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Aussitôt, il avait été transformé en femme.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Sept ans plus tard, ayant à nouveau rencontré un couple de serpents qui s’accouplaient, il avait répété le même geste et avait retrouvé son statut masculin.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Il fut donc désigné pour trancher le débat. Il répondit au couple divin que c’est la femme qui profite davantage.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Héra, insatisfaite de la réponse, le condamna à la cécité.</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Zeus pour compenser lui conféra le don de voyance.</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Le sens de la réponse de Tirésias n’est pas évident à première vue.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Pour</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le comprendre, il faut d’abord préciser qu’au niveau de l’interprétation psychologique, le masculin ne réfère pas strictement à l’homme mais plutôt au </a:t>
            </a:r>
            <a:r>
              <a:rPr lang="fr-CA" sz="1800" i="1" dirty="0">
                <a:effectLst/>
                <a:latin typeface="Times New Roman" panose="02020603050405020304" pitchFamily="18" charset="0"/>
                <a:ea typeface="Times" pitchFamily="2" charset="0"/>
              </a:rPr>
              <a:t>principe</a:t>
            </a:r>
            <a:r>
              <a:rPr lang="fr-CA" sz="1800" dirty="0">
                <a:effectLst/>
                <a:latin typeface="Times New Roman" panose="02020603050405020304" pitchFamily="18" charset="0"/>
                <a:ea typeface="Times" pitchFamily="2" charset="0"/>
              </a:rPr>
              <a:t> masculin.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De la même manière, la femme renvoie au </a:t>
            </a:r>
            <a:r>
              <a:rPr lang="fr-CA" sz="1800" i="1" dirty="0">
                <a:effectLst/>
                <a:latin typeface="Times New Roman" panose="02020603050405020304" pitchFamily="18" charset="0"/>
                <a:ea typeface="Times" pitchFamily="2" charset="0"/>
              </a:rPr>
              <a:t>principe</a:t>
            </a:r>
            <a:r>
              <a:rPr lang="fr-CA" sz="1800" dirty="0">
                <a:effectLst/>
                <a:latin typeface="Times New Roman" panose="02020603050405020304" pitchFamily="18" charset="0"/>
                <a:ea typeface="Times" pitchFamily="2" charset="0"/>
              </a:rPr>
              <a:t> féminin. Grosso modo, cela correspond, pour le principe masculin ou le yang de la cosmologie taoïste chinoise, à ce qui est propulsif, à ce qui </a:t>
            </a:r>
            <a:r>
              <a:rPr lang="fr-CA" sz="1800" u="sng" dirty="0">
                <a:solidFill>
                  <a:srgbClr val="008080"/>
                </a:solidFill>
                <a:effectLst/>
                <a:latin typeface="Times New Roman" panose="02020603050405020304" pitchFamily="18" charset="0"/>
                <a:ea typeface="Times" pitchFamily="2" charset="0"/>
              </a:rPr>
              <a:t>dirige</a:t>
            </a:r>
            <a:r>
              <a:rPr lang="fr-CA" sz="1800" dirty="0">
                <a:effectLst/>
                <a:latin typeface="Times New Roman" panose="02020603050405020304" pitchFamily="18" charset="0"/>
                <a:ea typeface="Times" pitchFamily="2" charset="0"/>
              </a:rPr>
              <a:t>, à l’impulsion, à l’agressivité, à l’élan; c’est l’esprit et le ciel, le soleil, la discipline et le processus de différenciation.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C’est le combat, la création et la destruction; c’est enthousiaste, mais c’est aussi restrictif et ascétique.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C’est le monde du </a:t>
            </a:r>
            <a:r>
              <a:rPr lang="fr-CA" sz="1800" b="1" i="1" dirty="0">
                <a:effectLst/>
                <a:latin typeface="Times New Roman" panose="02020603050405020304" pitchFamily="18" charset="0"/>
                <a:ea typeface="Times" pitchFamily="2" charset="0"/>
              </a:rPr>
              <a:t>faire</a:t>
            </a:r>
            <a:r>
              <a:rPr lang="fr-CA" sz="1800" dirty="0">
                <a:effectLst/>
                <a:latin typeface="Times New Roman" panose="02020603050405020304" pitchFamily="18" charset="0"/>
                <a:ea typeface="Times" pitchFamily="2" charset="0"/>
              </a:rPr>
              <a:t>.</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Le principe féminin ou le yin réfère à ce qui est réceptif, latent, aqueux ou encore interne; c’est ce qui englobe, ce qui donne des formes; c’est la passivité féconde, la gestation, la force centripète, l’intériorité; ce n’est pas l’esprit</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mais la matrice de la nature d’où </a:t>
            </a:r>
            <a:r>
              <a:rPr lang="fr-CA" sz="1800" dirty="0" err="1">
                <a:effectLst/>
                <a:latin typeface="Times New Roman" panose="02020603050405020304" pitchFamily="18" charset="0"/>
                <a:ea typeface="Times" pitchFamily="2" charset="0"/>
              </a:rPr>
              <a:t>origine</a:t>
            </a:r>
            <a:r>
              <a:rPr lang="fr-CA" sz="1800" u="sng" dirty="0" err="1">
                <a:solidFill>
                  <a:srgbClr val="008080"/>
                </a:solidFill>
                <a:effectLst/>
                <a:latin typeface="Times New Roman" panose="02020603050405020304" pitchFamily="18" charset="0"/>
                <a:ea typeface="Times" pitchFamily="2" charset="0"/>
              </a:rPr>
              <a:t>nt</a:t>
            </a:r>
            <a:r>
              <a:rPr lang="fr-CA" sz="1800" dirty="0">
                <a:effectLst/>
                <a:latin typeface="Times New Roman" panose="02020603050405020304" pitchFamily="18" charset="0"/>
                <a:ea typeface="Times" pitchFamily="2" charset="0"/>
              </a:rPr>
              <a:t> les pulsions, l’instinct et la sexualité.</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Le yin est symbolisé par la terre et la lune, la noirceur et l’espace; c’est indifférencié et collectif. C’est le domaine de l’</a:t>
            </a:r>
            <a:r>
              <a:rPr lang="fr-CA" sz="1800" b="1" i="1" dirty="0">
                <a:effectLst/>
                <a:latin typeface="Times New Roman" panose="02020603050405020304" pitchFamily="18" charset="0"/>
                <a:ea typeface="Times" pitchFamily="2" charset="0"/>
              </a:rPr>
              <a:t>être</a:t>
            </a:r>
            <a:r>
              <a:rPr lang="fr-CA" sz="1800" dirty="0">
                <a:effectLst/>
                <a:latin typeface="Times New Roman" panose="02020603050405020304" pitchFamily="18" charset="0"/>
                <a:ea typeface="Times" pitchFamily="2" charset="0"/>
              </a:rPr>
              <a:t>.</a:t>
            </a: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La réponse de Tirésias devient sensée et plus compréhensible si on accepte que la satisfaction sexuelle soit fortement conditionnée par le fait d’</a:t>
            </a:r>
            <a:r>
              <a:rPr lang="fr-CA" sz="1800" i="1" dirty="0">
                <a:effectLst/>
                <a:latin typeface="Times New Roman" panose="02020603050405020304" pitchFamily="18" charset="0"/>
                <a:ea typeface="Times" pitchFamily="2" charset="0"/>
              </a:rPr>
              <a:t>être</a:t>
            </a:r>
            <a:r>
              <a:rPr lang="fr-CA" sz="1800" dirty="0">
                <a:effectLst/>
                <a:latin typeface="Times New Roman" panose="02020603050405020304" pitchFamily="18" charset="0"/>
                <a:ea typeface="Times" pitchFamily="2" charset="0"/>
              </a:rPr>
              <a:t> en mesure de recevoir</a:t>
            </a:r>
            <a:r>
              <a:rPr lang="fr-CA" sz="1800" u="sng" dirty="0">
                <a:solidFill>
                  <a:srgbClr val="008080"/>
                </a:solidFill>
                <a:effectLst/>
                <a:latin typeface="Times New Roman" panose="02020603050405020304" pitchFamily="18" charset="0"/>
                <a:ea typeface="Times" pitchFamily="2" charset="0"/>
              </a:rPr>
              <a:t> et </a:t>
            </a:r>
            <a:r>
              <a:rPr lang="fr-CA" sz="1800" dirty="0">
                <a:effectLst/>
                <a:latin typeface="Times New Roman" panose="02020603050405020304" pitchFamily="18" charset="0"/>
                <a:ea typeface="Times" pitchFamily="2" charset="0"/>
              </a:rPr>
              <a:t>de contenir</a:t>
            </a:r>
            <a:r>
              <a:rPr lang="fr-CA" sz="1800" u="sng" dirty="0">
                <a:solidFill>
                  <a:srgbClr val="008080"/>
                </a:solidFill>
                <a:effectLst/>
                <a:latin typeface="Times New Roman" panose="02020603050405020304" pitchFamily="18" charset="0"/>
                <a:ea typeface="Times" pitchFamily="2" charset="0"/>
              </a:rPr>
              <a:t> les sensations érotiques,</a:t>
            </a:r>
            <a:r>
              <a:rPr lang="fr-CA" sz="1800" dirty="0">
                <a:effectLst/>
                <a:latin typeface="Times New Roman" panose="02020603050405020304" pitchFamily="18" charset="0"/>
                <a:ea typeface="Times" pitchFamily="2" charset="0"/>
              </a:rPr>
              <a:t> de s’</a:t>
            </a:r>
            <a:r>
              <a:rPr lang="fr-CA" sz="1800" u="sng" dirty="0">
                <a:solidFill>
                  <a:srgbClr val="008080"/>
                </a:solidFill>
                <a:effectLst/>
                <a:latin typeface="Times New Roman" panose="02020603050405020304" pitchFamily="18" charset="0"/>
                <a:ea typeface="Times" pitchFamily="2" charset="0"/>
              </a:rPr>
              <a:t>y </a:t>
            </a:r>
            <a:r>
              <a:rPr lang="fr-CA" sz="1800" dirty="0">
                <a:effectLst/>
                <a:latin typeface="Times New Roman" panose="02020603050405020304" pitchFamily="18" charset="0"/>
                <a:ea typeface="Times" pitchFamily="2" charset="0"/>
              </a:rPr>
              <a:t>abandonner.</a:t>
            </a:r>
            <a:r>
              <a:rPr lang="fr-CA" sz="1800" u="sng" dirty="0">
                <a:solidFill>
                  <a:srgbClr val="008080"/>
                </a:solidFill>
                <a:effectLst/>
                <a:latin typeface="Times New Roman" panose="02020603050405020304" pitchFamily="18" charset="0"/>
                <a:ea typeface="Times" pitchFamily="2" charset="0"/>
              </a:rPr>
              <a:t> </a:t>
            </a:r>
            <a:r>
              <a:rPr lang="fr-CA" sz="1800" i="1" dirty="0">
                <a:effectLst/>
                <a:latin typeface="Times New Roman" panose="02020603050405020304" pitchFamily="18" charset="0"/>
                <a:ea typeface="Times" pitchFamily="2" charset="0"/>
              </a:rPr>
              <a:t>Être</a:t>
            </a:r>
            <a:r>
              <a:rPr lang="fr-CA" sz="1800" dirty="0">
                <a:effectLst/>
                <a:latin typeface="Times New Roman" panose="02020603050405020304" pitchFamily="18" charset="0"/>
                <a:ea typeface="Times" pitchFamily="2" charset="0"/>
              </a:rPr>
              <a:t> avec soi-même et </a:t>
            </a:r>
            <a:r>
              <a:rPr lang="fr-CA" sz="1800" i="1" dirty="0">
                <a:effectLst/>
                <a:latin typeface="Times New Roman" panose="02020603050405020304" pitchFamily="18" charset="0"/>
                <a:ea typeface="Times" pitchFamily="2" charset="0"/>
              </a:rPr>
              <a:t>être </a:t>
            </a:r>
            <a:r>
              <a:rPr lang="fr-CA" sz="1800" dirty="0">
                <a:effectLst/>
                <a:latin typeface="Times New Roman" panose="02020603050405020304" pitchFamily="18" charset="0"/>
                <a:ea typeface="Times" pitchFamily="2" charset="0"/>
              </a:rPr>
              <a:t>avec l’autre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 ces conditions appartiennent au champ du principe féminin.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Cela éclaire la réponse de Tirésias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 la satisfaction sexuelle est plus grande quand une personne, un homme ou une femme, baigne dans le creuset du principe féminin.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Le corollaire est que la volupté est moindre quand une personne, homme ou femme, s’active dans la performance du </a:t>
            </a:r>
            <a:r>
              <a:rPr lang="fr-CA" sz="1800" i="1" dirty="0">
                <a:effectLst/>
                <a:latin typeface="Times New Roman" panose="02020603050405020304" pitchFamily="18" charset="0"/>
                <a:ea typeface="Times" pitchFamily="2" charset="0"/>
              </a:rPr>
              <a:t>faire, </a:t>
            </a:r>
            <a:r>
              <a:rPr lang="fr-CA" sz="1800" dirty="0">
                <a:effectLst/>
                <a:latin typeface="Times New Roman" panose="02020603050405020304" pitchFamily="18" charset="0"/>
                <a:ea typeface="Times" pitchFamily="2" charset="0"/>
              </a:rPr>
              <a:t>propre au principe masculin.</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a:spcBef>
                <a:spcPts val="0"/>
              </a:spcBef>
              <a:spcAft>
                <a:spcPts val="0"/>
              </a:spcAft>
            </a:pPr>
            <a:r>
              <a:rPr lang="fr-CA" sz="1800" dirty="0">
                <a:effectLst/>
                <a:latin typeface="Times New Roman" panose="02020603050405020304" pitchFamily="18" charset="0"/>
                <a:ea typeface="Times" pitchFamily="2" charset="0"/>
              </a:rPr>
              <a:t>Ainsi, les premiers mots du récit suggèrent que le rapport entre le masculin et le féminin sera à explorer sérieusement dans notre interprétation de ce mythe. Ce rapport est d’une importance essentielle puisqu’il assure, au niveau biologique, la perpétuation de l’espèce; psychologiquement, parvenir à conjuguer </a:t>
            </a:r>
            <a:r>
              <a:rPr lang="fr-CA" sz="1800" i="1" dirty="0">
                <a:effectLst/>
                <a:latin typeface="Times New Roman" panose="02020603050405020304" pitchFamily="18" charset="0"/>
                <a:ea typeface="Times" pitchFamily="2" charset="0"/>
              </a:rPr>
              <a:t>être </a:t>
            </a:r>
            <a:r>
              <a:rPr lang="fr-CA" sz="1800" dirty="0">
                <a:effectLst/>
                <a:latin typeface="Times New Roman" panose="02020603050405020304" pitchFamily="18" charset="0"/>
                <a:ea typeface="Times" pitchFamily="2" charset="0"/>
              </a:rPr>
              <a:t>et </a:t>
            </a:r>
            <a:r>
              <a:rPr lang="fr-CA" sz="1800" i="1" dirty="0">
                <a:effectLst/>
                <a:latin typeface="Times New Roman" panose="02020603050405020304" pitchFamily="18" charset="0"/>
                <a:ea typeface="Times" pitchFamily="2" charset="0"/>
              </a:rPr>
              <a:t>faire</a:t>
            </a:r>
            <a:r>
              <a:rPr lang="fr-CA" sz="1800" dirty="0">
                <a:effectLst/>
                <a:latin typeface="Times New Roman" panose="02020603050405020304" pitchFamily="18" charset="0"/>
                <a:ea typeface="Times" pitchFamily="2" charset="0"/>
              </a:rPr>
              <a:t> est un but tout aussi important à atteindre. C’est en effet par l’intégration progressive des caractéristiques masculines </a:t>
            </a:r>
            <a:r>
              <a:rPr lang="fr-CA" sz="1800" i="1" dirty="0">
                <a:effectLst/>
                <a:latin typeface="Times New Roman" panose="02020603050405020304" pitchFamily="18" charset="0"/>
                <a:ea typeface="Times" pitchFamily="2" charset="0"/>
              </a:rPr>
              <a:t>et</a:t>
            </a:r>
            <a:r>
              <a:rPr lang="fr-CA" sz="1800" dirty="0">
                <a:effectLst/>
                <a:latin typeface="Times New Roman" panose="02020603050405020304" pitchFamily="18" charset="0"/>
                <a:ea typeface="Times" pitchFamily="2" charset="0"/>
              </a:rPr>
              <a:t> féminines qu’une personne devient plus complète.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L’atteinte de cette forme de complétude est un des buts du processus d’individuation.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Cependant, l’union du masculin et du féminin n’est pas toujours facile.</a:t>
            </a:r>
            <a:r>
              <a:rPr lang="fr-CA" sz="1800" u="sng" dirty="0">
                <a:solidFill>
                  <a:srgbClr val="008080"/>
                </a:solidFill>
                <a:effectLst/>
                <a:latin typeface="Times New Roman" panose="02020603050405020304" pitchFamily="18" charset="0"/>
                <a:ea typeface="Times" pitchFamily="2" charset="0"/>
              </a:rPr>
              <a:t> </a:t>
            </a:r>
            <a:r>
              <a:rPr lang="en-US" sz="1800" dirty="0">
                <a:effectLst/>
                <a:latin typeface="Times New Roman" panose="02020603050405020304" pitchFamily="18" charset="0"/>
                <a:ea typeface="Times New Roman" panose="02020603050405020304" pitchFamily="18" charset="0"/>
              </a:rPr>
              <a:t>Jung, Carl G. (1954), </a:t>
            </a:r>
            <a:r>
              <a:rPr lang="en-US" sz="1800" i="1" dirty="0" err="1">
                <a:effectLst/>
                <a:latin typeface="Times New Roman" panose="02020603050405020304" pitchFamily="18" charset="0"/>
                <a:ea typeface="Times New Roman" panose="02020603050405020304" pitchFamily="18" charset="0"/>
              </a:rPr>
              <a:t>Mysterium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Conjunctionis</a:t>
            </a:r>
            <a:r>
              <a:rPr lang="en-US" sz="1800" dirty="0">
                <a:effectLst/>
                <a:latin typeface="Times New Roman" panose="02020603050405020304" pitchFamily="18" charset="0"/>
                <a:ea typeface="Times New Roman" panose="02020603050405020304" pitchFamily="18" charset="0"/>
              </a:rPr>
              <a:t>, Ed. </a:t>
            </a:r>
            <a:r>
              <a:rPr lang="fr-CA" sz="1800" dirty="0">
                <a:effectLst/>
                <a:latin typeface="Times New Roman" panose="02020603050405020304" pitchFamily="18" charset="0"/>
                <a:ea typeface="Times New Roman" panose="02020603050405020304" pitchFamily="18" charset="0"/>
              </a:rPr>
              <a:t>Albin Michel, Paris, 1980 pour la traduction française.  </a:t>
            </a:r>
          </a:p>
          <a:p>
            <a:endParaRPr lang="fr-FR" dirty="0"/>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7</a:t>
            </a:fld>
            <a:endParaRPr lang="fr-FR"/>
          </a:p>
        </p:txBody>
      </p:sp>
    </p:spTree>
    <p:extLst>
      <p:ext uri="{BB962C8B-B14F-4D97-AF65-F5344CB8AC3E}">
        <p14:creationId xmlns:p14="http://schemas.microsoft.com/office/powerpoint/2010/main" val="1578637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800" dirty="0">
                <a:effectLst/>
                <a:latin typeface="Times New Roman" panose="02020603050405020304" pitchFamily="18" charset="0"/>
                <a:ea typeface="Times" pitchFamily="2" charset="0"/>
              </a:rPr>
              <a:t>Céphise était la rivière associée au temple d’Apollon à Delphes.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Le fait que le père de Narcisse soit un élément de la nature donne à ce père un caractère </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brut </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archaïque, </a:t>
            </a:r>
            <a:r>
              <a:rPr lang="fr-CA" sz="1800" u="sng" dirty="0">
                <a:solidFill>
                  <a:srgbClr val="008080"/>
                </a:solidFill>
                <a:effectLst/>
                <a:latin typeface="Times New Roman" panose="02020603050405020304" pitchFamily="18" charset="0"/>
                <a:ea typeface="Times" pitchFamily="2" charset="0"/>
              </a:rPr>
              <a:t>en</a:t>
            </a:r>
            <a:r>
              <a:rPr lang="fr-CA" sz="1800" dirty="0">
                <a:effectLst/>
                <a:latin typeface="Times New Roman" panose="02020603050405020304" pitchFamily="18" charset="0"/>
                <a:ea typeface="Times" pitchFamily="2" charset="0"/>
              </a:rPr>
              <a:t> ce sens qu’il provient des profondeurs de la psyché inconsciente collective.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Il s’agit d’une forme d’énergie qui remonte bien au-delà de l’homme des cavernes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 elle nous renvoie aux origines profondément organiques de l’humain. Céphise représente une forme de puissance primitive qu</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Erich Neumann appelle </a:t>
            </a:r>
            <a:r>
              <a:rPr lang="fr-CA" sz="1800" u="sng" dirty="0">
                <a:solidFill>
                  <a:srgbClr val="008080"/>
                </a:solidFill>
                <a:effectLst/>
                <a:latin typeface="Times New Roman" panose="02020603050405020304" pitchFamily="18" charset="0"/>
                <a:ea typeface="Times" pitchFamily="2" charset="0"/>
              </a:rPr>
              <a:t>«</a:t>
            </a:r>
            <a:r>
              <a:rPr lang="fr-CA" sz="1800" i="1" dirty="0" err="1">
                <a:effectLst/>
                <a:latin typeface="Times New Roman" panose="02020603050405020304" pitchFamily="18" charset="0"/>
                <a:ea typeface="Times" pitchFamily="2" charset="0"/>
              </a:rPr>
              <a:t>uroboros</a:t>
            </a:r>
            <a:r>
              <a:rPr lang="fr-CA" sz="1800" dirty="0">
                <a:effectLst/>
                <a:latin typeface="Times New Roman" panose="02020603050405020304" pitchFamily="18" charset="0"/>
                <a:ea typeface="Times" pitchFamily="2" charset="0"/>
              </a:rPr>
              <a:t> patriarcal».</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Au plan </a:t>
            </a:r>
            <a:r>
              <a:rPr lang="fr-CA" sz="1800" baseline="30000" dirty="0">
                <a:effectLst/>
                <a:latin typeface="Times New Roman" panose="02020603050405020304" pitchFamily="18" charset="0"/>
                <a:ea typeface="Times" pitchFamily="2" charset="0"/>
              </a:rPr>
              <a:t>symbolique</a:t>
            </a:r>
            <a:r>
              <a:rPr lang="fr-CA" sz="1800" dirty="0">
                <a:effectLst/>
                <a:latin typeface="Times New Roman" panose="02020603050405020304" pitchFamily="18" charset="0"/>
                <a:ea typeface="Times" pitchFamily="2" charset="0"/>
              </a:rPr>
              <a:t>, outre la rivière, ce motif peut se manifester par des images de la nature tel</a:t>
            </a:r>
            <a:r>
              <a:rPr lang="fr-CA" sz="1800" u="sng" dirty="0">
                <a:solidFill>
                  <a:srgbClr val="008080"/>
                </a:solidFill>
                <a:effectLst/>
                <a:latin typeface="Times New Roman" panose="02020603050405020304" pitchFamily="18" charset="0"/>
                <a:ea typeface="Times" pitchFamily="2" charset="0"/>
              </a:rPr>
              <a:t>le</a:t>
            </a:r>
            <a:r>
              <a:rPr lang="fr-CA" sz="1800" dirty="0">
                <a:effectLst/>
                <a:latin typeface="Times New Roman" panose="02020603050405020304" pitchFamily="18" charset="0"/>
                <a:ea typeface="Times" pitchFamily="2" charset="0"/>
              </a:rPr>
              <a:t>s que l’ouragan, le tonnerre ou les éclairs.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Plus près de notre culture contemporaine, on retrouvera dans certains rêves des camions </a:t>
            </a:r>
            <a:r>
              <a:rPr lang="fr-CA" sz="1800" u="sng" dirty="0">
                <a:solidFill>
                  <a:srgbClr val="008080"/>
                </a:solidFill>
                <a:effectLst/>
                <a:latin typeface="Times New Roman" panose="02020603050405020304" pitchFamily="18" charset="0"/>
                <a:ea typeface="Times" pitchFamily="2" charset="0"/>
              </a:rPr>
              <a:t>surdimensionnés</a:t>
            </a:r>
            <a:r>
              <a:rPr lang="fr-CA" sz="1800" dirty="0">
                <a:effectLst/>
                <a:latin typeface="Times New Roman" panose="02020603050405020304" pitchFamily="18" charset="0"/>
                <a:ea typeface="Times" pitchFamily="2" charset="0"/>
              </a:rPr>
              <a:t>, des quatre-quatre ou des grues mécaniques, des images évoquant pour le rêveur ou la rêveuse le Masculin en tant que force puissante capable de dominer ou d’écraser.</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New Roman" panose="02020603050405020304" pitchFamily="18" charset="0"/>
              </a:rPr>
              <a:t>Neumann, Erich (1976), </a:t>
            </a:r>
            <a:r>
              <a:rPr lang="fr-CA" sz="1800" i="1" dirty="0">
                <a:effectLst/>
                <a:latin typeface="Times New Roman" panose="02020603050405020304" pitchFamily="18" charset="0"/>
                <a:ea typeface="Times New Roman" panose="02020603050405020304" pitchFamily="18" charset="0"/>
              </a:rPr>
              <a:t>The Child</a:t>
            </a:r>
            <a:r>
              <a:rPr lang="fr-CA" sz="1800" dirty="0">
                <a:effectLst/>
                <a:latin typeface="Times New Roman" panose="02020603050405020304" pitchFamily="18" charset="0"/>
                <a:ea typeface="Times New Roman" panose="02020603050405020304" pitchFamily="18" charset="0"/>
              </a:rPr>
              <a:t>, New York</a:t>
            </a:r>
            <a:r>
              <a:rPr lang="fr-CA" sz="1800" u="sng" dirty="0">
                <a:solidFill>
                  <a:srgbClr val="008080"/>
                </a:solidFill>
                <a:effectLst/>
                <a:latin typeface="Times New Roman" panose="02020603050405020304" pitchFamily="18" charset="0"/>
                <a:ea typeface="Times New Roman" panose="02020603050405020304" pitchFamily="18" charset="0"/>
              </a:rPr>
              <a:t> </a:t>
            </a:r>
            <a:r>
              <a:rPr lang="fr-CA" sz="1800" dirty="0">
                <a:effectLst/>
                <a:latin typeface="Times New Roman" panose="02020603050405020304" pitchFamily="18" charset="0"/>
                <a:ea typeface="Times New Roman" panose="02020603050405020304" pitchFamily="18" charset="0"/>
              </a:rPr>
              <a:t>:</a:t>
            </a:r>
            <a:r>
              <a:rPr lang="fr-CA" sz="1800" u="sng" dirty="0">
                <a:solidFill>
                  <a:srgbClr val="008080"/>
                </a:solidFill>
                <a:effectLst/>
                <a:latin typeface="Times New Roman" panose="02020603050405020304" pitchFamily="18" charset="0"/>
                <a:ea typeface="Times New Roman" panose="02020603050405020304" pitchFamily="18" charset="0"/>
              </a:rPr>
              <a:t> </a:t>
            </a:r>
            <a:r>
              <a:rPr lang="fr-CA" sz="1800" dirty="0">
                <a:effectLst/>
                <a:latin typeface="Times New Roman" panose="02020603050405020304" pitchFamily="18" charset="0"/>
                <a:ea typeface="Times New Roman" panose="02020603050405020304" pitchFamily="18" charset="0"/>
              </a:rPr>
              <a:t>Harper, p. 98.</a:t>
            </a: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l’écrasante force masculine représentée par Céphise est un attribut essentiel de la condition narcissique.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La personnalité narcissique, que ce soit celle d’un homme ou celle d’une femme, est gouvernée de façon inconsciente et outrancière par le principe masculin au détriment du principe féminin.</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La toile de fond de la naissance de Narcisse</a:t>
            </a:r>
            <a:r>
              <a:rPr lang="fr-CA" sz="1800" u="sng" dirty="0">
                <a:solidFill>
                  <a:srgbClr val="008080"/>
                </a:solidFill>
                <a:effectLst/>
                <a:latin typeface="Times New Roman" panose="02020603050405020304" pitchFamily="18" charset="0"/>
                <a:ea typeface="Times" pitchFamily="2" charset="0"/>
              </a:rPr>
              <a:t>, une union forcée,</a:t>
            </a:r>
            <a:r>
              <a:rPr lang="fr-CA" sz="1800" dirty="0">
                <a:effectLst/>
                <a:latin typeface="Times New Roman" panose="02020603050405020304" pitchFamily="18" charset="0"/>
                <a:ea typeface="Times" pitchFamily="2" charset="0"/>
              </a:rPr>
              <a:t> est violente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 </a:t>
            </a:r>
            <a:r>
              <a:rPr lang="fr-CA" sz="1800" dirty="0" err="1">
                <a:effectLst/>
                <a:latin typeface="Times New Roman" panose="02020603050405020304" pitchFamily="18" charset="0"/>
                <a:ea typeface="Times" pitchFamily="2" charset="0"/>
              </a:rPr>
              <a:t>Liriopé</a:t>
            </a:r>
            <a:r>
              <a:rPr lang="fr-CA" sz="1800" dirty="0">
                <a:effectLst/>
                <a:latin typeface="Times New Roman" panose="02020603050405020304" pitchFamily="18" charset="0"/>
                <a:ea typeface="Times" pitchFamily="2" charset="0"/>
              </a:rPr>
              <a:t> est violée par le dieu-rivière Céphise.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Cela </a:t>
            </a:r>
            <a:r>
              <a:rPr lang="fr-CA" sz="1800" u="sng" dirty="0">
                <a:solidFill>
                  <a:srgbClr val="008080"/>
                </a:solidFill>
                <a:effectLst/>
                <a:latin typeface="Times New Roman" panose="02020603050405020304" pitchFamily="18" charset="0"/>
                <a:ea typeface="Times" pitchFamily="2" charset="0"/>
              </a:rPr>
              <a:t>nous </a:t>
            </a:r>
            <a:r>
              <a:rPr lang="fr-CA" sz="1800" dirty="0">
                <a:effectLst/>
                <a:latin typeface="Times New Roman" panose="02020603050405020304" pitchFamily="18" charset="0"/>
                <a:ea typeface="Times" pitchFamily="2" charset="0"/>
              </a:rPr>
              <a:t>oriente vers un problème avec l’union, avec le rapprochement.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Le traitement des désordres narcissiques nous place face à des défenses extrêmes </a:t>
            </a:r>
            <a:r>
              <a:rPr lang="fr-CA" sz="1800" i="1" dirty="0">
                <a:effectLst/>
                <a:latin typeface="Times New Roman" panose="02020603050405020304" pitchFamily="18" charset="0"/>
                <a:ea typeface="Times" pitchFamily="2" charset="0"/>
              </a:rPr>
              <a:t>contre</a:t>
            </a:r>
            <a:r>
              <a:rPr lang="fr-CA" sz="1800" dirty="0">
                <a:effectLst/>
                <a:latin typeface="Times New Roman" panose="02020603050405020304" pitchFamily="18" charset="0"/>
                <a:ea typeface="Times" pitchFamily="2" charset="0"/>
              </a:rPr>
              <a:t> le fait d’être en relation.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Cela s’applique autant à la relation avec le thérapeute qu’au rapport avec ce qui se passe à l’intérieur du patient dans la sphère émotionnelle</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et encore davantage au niveau de la relation avec l’inconscient.</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a:spcBef>
                <a:spcPts val="0"/>
              </a:spcBef>
              <a:spcAft>
                <a:spcPts val="0"/>
              </a:spcAft>
            </a:pPr>
            <a:r>
              <a:rPr lang="fr-CA" sz="1800" dirty="0">
                <a:effectLst/>
                <a:latin typeface="Times New Roman" panose="02020603050405020304" pitchFamily="18" charset="0"/>
                <a:ea typeface="Times" pitchFamily="2" charset="0"/>
              </a:rPr>
              <a:t>Pour une personne fortement identifiée au principe masculin, le monde intérieur est appréhendé comme étant de l’ordre du principe féminin.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Or</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la puissance masculine repousse le féminin et la capacité d’</a:t>
            </a:r>
            <a:r>
              <a:rPr lang="fr-CA" sz="1800" i="1" dirty="0">
                <a:effectLst/>
                <a:latin typeface="Times New Roman" panose="02020603050405020304" pitchFamily="18" charset="0"/>
                <a:ea typeface="Times" pitchFamily="2" charset="0"/>
              </a:rPr>
              <a:t>être</a:t>
            </a:r>
            <a:r>
              <a:rPr lang="fr-CA" sz="1800" dirty="0">
                <a:effectLst/>
                <a:latin typeface="Times New Roman" panose="02020603050405020304" pitchFamily="18" charset="0"/>
                <a:ea typeface="Times" pitchFamily="2" charset="0"/>
              </a:rPr>
              <a:t> est alors absente.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À </a:t>
            </a:r>
            <a:r>
              <a:rPr lang="fr-CA" sz="1800" u="sng" dirty="0">
                <a:solidFill>
                  <a:srgbClr val="008080"/>
                </a:solidFill>
                <a:effectLst/>
                <a:latin typeface="Times New Roman" panose="02020603050405020304" pitchFamily="18" charset="0"/>
                <a:ea typeface="Times" pitchFamily="2" charset="0"/>
              </a:rPr>
              <a:t>s</a:t>
            </a:r>
            <a:r>
              <a:rPr lang="fr-CA" sz="1800" dirty="0">
                <a:effectLst/>
                <a:latin typeface="Times New Roman" panose="02020603050405020304" pitchFamily="18" charset="0"/>
                <a:ea typeface="Times" pitchFamily="2" charset="0"/>
              </a:rPr>
              <a:t>a place se trouve une tendance compulsive à </a:t>
            </a:r>
            <a:r>
              <a:rPr lang="fr-CA" sz="1800" i="1" dirty="0">
                <a:effectLst/>
                <a:latin typeface="Times New Roman" panose="02020603050405020304" pitchFamily="18" charset="0"/>
                <a:ea typeface="Times" pitchFamily="2" charset="0"/>
              </a:rPr>
              <a:t>faire</a:t>
            </a:r>
            <a:r>
              <a:rPr lang="fr-CA" sz="1800" dirty="0">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New Roman" panose="02020603050405020304" pitchFamily="18" charset="0"/>
              </a:rPr>
              <a:t>Schwartz-Salant, Nathan (1982), </a:t>
            </a:r>
            <a:r>
              <a:rPr lang="fr-CA" sz="1800" i="1" dirty="0" err="1">
                <a:effectLst/>
                <a:latin typeface="Times New Roman" panose="02020603050405020304" pitchFamily="18" charset="0"/>
                <a:ea typeface="Times New Roman" panose="02020603050405020304" pitchFamily="18" charset="0"/>
              </a:rPr>
              <a:t>Narcissism</a:t>
            </a:r>
            <a:r>
              <a:rPr lang="fr-CA" sz="1800" i="1" dirty="0">
                <a:effectLst/>
                <a:latin typeface="Times New Roman" panose="02020603050405020304" pitchFamily="18" charset="0"/>
                <a:ea typeface="Times New Roman" panose="02020603050405020304" pitchFamily="18" charset="0"/>
              </a:rPr>
              <a:t> and </a:t>
            </a:r>
            <a:r>
              <a:rPr lang="fr-CA" sz="1800" i="1" dirty="0" err="1">
                <a:effectLst/>
                <a:latin typeface="Times New Roman" panose="02020603050405020304" pitchFamily="18" charset="0"/>
                <a:ea typeface="Times New Roman" panose="02020603050405020304" pitchFamily="18" charset="0"/>
              </a:rPr>
              <a:t>Character</a:t>
            </a:r>
            <a:r>
              <a:rPr lang="fr-CA" sz="1800" i="1" dirty="0">
                <a:effectLst/>
                <a:latin typeface="Times New Roman" panose="02020603050405020304" pitchFamily="18" charset="0"/>
                <a:ea typeface="Times New Roman" panose="02020603050405020304" pitchFamily="18" charset="0"/>
              </a:rPr>
              <a:t> Transformation</a:t>
            </a:r>
            <a:r>
              <a:rPr lang="fr-CA" sz="1800" dirty="0">
                <a:effectLst/>
                <a:latin typeface="Times New Roman" panose="02020603050405020304" pitchFamily="18" charset="0"/>
                <a:ea typeface="Times New Roman" panose="02020603050405020304" pitchFamily="18" charset="0"/>
              </a:rPr>
              <a:t>, Op. </a:t>
            </a:r>
            <a:r>
              <a:rPr lang="en-US" sz="1800" dirty="0">
                <a:effectLst/>
                <a:latin typeface="Times New Roman" panose="02020603050405020304" pitchFamily="18" charset="0"/>
                <a:ea typeface="Times New Roman" panose="02020603050405020304" pitchFamily="18" charset="0"/>
              </a:rPr>
              <a:t>Cit. p. 78.  </a:t>
            </a:r>
            <a:endParaRPr lang="fr-CA" sz="1800" dirty="0">
              <a:effectLst/>
              <a:latin typeface="Times New Roman" panose="02020603050405020304" pitchFamily="18" charset="0"/>
              <a:ea typeface="Times New Roman" panose="02020603050405020304" pitchFamily="18" charset="0"/>
            </a:endParaRPr>
          </a:p>
          <a:p>
            <a:endParaRPr lang="fr-FR" dirty="0"/>
          </a:p>
          <a:p>
            <a:r>
              <a:rPr lang="fr-FR" dirty="0" err="1"/>
              <a:t>Liriopé</a:t>
            </a:r>
            <a:r>
              <a:rPr lang="fr-FR" dirty="0"/>
              <a:t>: belle et inatteignable </a:t>
            </a:r>
          </a:p>
          <a:p>
            <a:pPr marL="0" marR="0" lvl="0" indent="0" algn="l" defTabSz="914400" rtl="0" eaLnBrk="1" fontAlgn="auto" latinLnBrk="0" hangingPunct="1">
              <a:lnSpc>
                <a:spcPct val="100000"/>
              </a:lnSpc>
              <a:spcBef>
                <a:spcPts val="0"/>
              </a:spcBef>
              <a:spcAft>
                <a:spcPts val="0"/>
              </a:spcAft>
              <a:buClrTx/>
              <a:buSzTx/>
              <a:buFontTx/>
              <a:buNone/>
              <a:tabLst/>
              <a:defRPr/>
            </a:pPr>
            <a:r>
              <a:rPr lang="fr-CA" sz="1800" dirty="0" err="1">
                <a:effectLst/>
                <a:latin typeface="Times New Roman" panose="02020603050405020304" pitchFamily="18" charset="0"/>
                <a:ea typeface="Times" pitchFamily="2" charset="0"/>
              </a:rPr>
              <a:t>Liriopé</a:t>
            </a:r>
            <a:r>
              <a:rPr lang="fr-CA" sz="1800" dirty="0">
                <a:effectLst/>
                <a:latin typeface="Times New Roman" panose="02020603050405020304" pitchFamily="18" charset="0"/>
                <a:ea typeface="Times" pitchFamily="2" charset="0"/>
              </a:rPr>
              <a:t> est </a:t>
            </a:r>
            <a:r>
              <a:rPr lang="fr-CA" sz="1800" u="sng" dirty="0">
                <a:solidFill>
                  <a:srgbClr val="008080"/>
                </a:solidFill>
                <a:effectLst/>
                <a:latin typeface="Times New Roman" panose="02020603050405020304" pitchFamily="18" charset="0"/>
                <a:ea typeface="Times" pitchFamily="2" charset="0"/>
              </a:rPr>
              <a:t>soucieuse de</a:t>
            </a:r>
            <a:r>
              <a:rPr lang="fr-CA" sz="1800" dirty="0">
                <a:effectLst/>
                <a:latin typeface="Times New Roman" panose="02020603050405020304" pitchFamily="18" charset="0"/>
                <a:ea typeface="Times" pitchFamily="2" charset="0"/>
              </a:rPr>
              <a:t> la beauté de son fils et </a:t>
            </a:r>
            <a:r>
              <a:rPr lang="fr-CA" sz="1800" u="sng" dirty="0">
                <a:solidFill>
                  <a:srgbClr val="008080"/>
                </a:solidFill>
                <a:effectLst/>
                <a:latin typeface="Times New Roman" panose="02020603050405020304" pitchFamily="18" charset="0"/>
                <a:ea typeface="Times" pitchFamily="2" charset="0"/>
              </a:rPr>
              <a:t>de</a:t>
            </a:r>
            <a:r>
              <a:rPr lang="fr-CA" sz="1800" dirty="0">
                <a:effectLst/>
                <a:latin typeface="Times New Roman" panose="02020603050405020304" pitchFamily="18" charset="0"/>
                <a:ea typeface="Times" pitchFamily="2" charset="0"/>
              </a:rPr>
              <a:t> la longévité de cette beauté.</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De quelle manière devons-nous comprendre </a:t>
            </a:r>
            <a:r>
              <a:rPr lang="fr-CA" sz="1800" u="sng" dirty="0">
                <a:solidFill>
                  <a:srgbClr val="008080"/>
                </a:solidFill>
                <a:effectLst/>
                <a:latin typeface="Times New Roman" panose="02020603050405020304" pitchFamily="18" charset="0"/>
                <a:ea typeface="Times" pitchFamily="2" charset="0"/>
              </a:rPr>
              <a:t>sa préoccupation</a:t>
            </a:r>
            <a:r>
              <a:rPr lang="fr-CA" sz="1800" dirty="0">
                <a:effectLst/>
                <a:latin typeface="Times New Roman" panose="02020603050405020304" pitchFamily="18" charset="0"/>
                <a:ea typeface="Times" pitchFamily="2" charset="0"/>
              </a:rPr>
              <a:t> d’un point de vue psychologique ?</a:t>
            </a: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La préoccupation de </a:t>
            </a:r>
            <a:r>
              <a:rPr lang="fr-CA" sz="1800" dirty="0" err="1">
                <a:effectLst/>
                <a:latin typeface="Times New Roman" panose="02020603050405020304" pitchFamily="18" charset="0"/>
                <a:ea typeface="Times" pitchFamily="2" charset="0"/>
              </a:rPr>
              <a:t>Liriopé</a:t>
            </a:r>
            <a:r>
              <a:rPr lang="fr-CA" sz="1800" dirty="0">
                <a:effectLst/>
                <a:latin typeface="Times New Roman" panose="02020603050405020304" pitchFamily="18" charset="0"/>
                <a:ea typeface="Times" pitchFamily="2" charset="0"/>
              </a:rPr>
              <a:t> ne signifie-t-elle pas qu’elle craint que son fils ne se sépare d’elle ? Selon </a:t>
            </a:r>
            <a:r>
              <a:rPr lang="fr-CA" sz="1800" dirty="0" err="1">
                <a:effectLst/>
                <a:latin typeface="Times New Roman" panose="02020603050405020304" pitchFamily="18" charset="0"/>
                <a:ea typeface="Times" pitchFamily="2" charset="0"/>
              </a:rPr>
              <a:t>Kohut</a:t>
            </a:r>
            <a:r>
              <a:rPr lang="fr-CA" sz="1800" dirty="0">
                <a:effectLst/>
                <a:latin typeface="Times New Roman" panose="02020603050405020304" pitchFamily="18" charset="0"/>
                <a:ea typeface="Times" pitchFamily="2" charset="0"/>
              </a:rPr>
              <a:t>, il est fréquent de rencontrer des patients souffrant de désordre narcissique dont les mères éprouvent cette difficulté de séparation: «Le garçon </a:t>
            </a:r>
            <a:r>
              <a:rPr lang="fr-CA" sz="1800" dirty="0" err="1">
                <a:effectLst/>
                <a:latin typeface="Times New Roman" panose="02020603050405020304" pitchFamily="18" charset="0"/>
                <a:ea typeface="Times" pitchFamily="2" charset="0"/>
              </a:rPr>
              <a:t>pré-</a:t>
            </a:r>
            <a:r>
              <a:rPr lang="fr-CA" sz="1800" u="sng" dirty="0" err="1">
                <a:solidFill>
                  <a:srgbClr val="008080"/>
                </a:solidFill>
                <a:effectLst/>
                <a:latin typeface="Times New Roman" panose="02020603050405020304" pitchFamily="18" charset="0"/>
                <a:ea typeface="Times" pitchFamily="2" charset="0"/>
              </a:rPr>
              <a:t>œdipien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est intensément investi de libido narcissique par la mère et la glorification de l’enfant est maintenue bien au-delà du temps où une pareille attitude maternelle est encore en harmonie avec les besoins réels de l’enfant.»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Cette observation de </a:t>
            </a:r>
            <a:r>
              <a:rPr lang="fr-CA" sz="1800" dirty="0" err="1">
                <a:effectLst/>
                <a:latin typeface="Times New Roman" panose="02020603050405020304" pitchFamily="18" charset="0"/>
                <a:ea typeface="Times" pitchFamily="2" charset="0"/>
              </a:rPr>
              <a:t>Kohut</a:t>
            </a:r>
            <a:r>
              <a:rPr lang="fr-CA" sz="1800" dirty="0">
                <a:effectLst/>
                <a:latin typeface="Times New Roman" panose="02020603050405020304" pitchFamily="18" charset="0"/>
                <a:ea typeface="Times" pitchFamily="2" charset="0"/>
              </a:rPr>
              <a:t> va dans le même sens que l’interprétation donnée ici au souci de </a:t>
            </a:r>
            <a:r>
              <a:rPr lang="fr-CA" sz="1800" dirty="0" err="1">
                <a:effectLst/>
                <a:latin typeface="Times New Roman" panose="02020603050405020304" pitchFamily="18" charset="0"/>
                <a:ea typeface="Times" pitchFamily="2" charset="0"/>
              </a:rPr>
              <a:t>Liriopé</a:t>
            </a:r>
            <a:r>
              <a:rPr lang="fr-CA" sz="1800" dirty="0">
                <a:effectLst/>
                <a:latin typeface="Times New Roman" panose="02020603050405020304" pitchFamily="18" charset="0"/>
                <a:ea typeface="Times" pitchFamily="2" charset="0"/>
              </a:rPr>
              <a: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Elle veut garder son fils à elle et pour elle.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Pour cela, il doit conserver sa beauté longtemps parce que </a:t>
            </a:r>
            <a:r>
              <a:rPr lang="fr-CA" sz="1800" dirty="0" err="1">
                <a:effectLst/>
                <a:latin typeface="Times New Roman" panose="02020603050405020304" pitchFamily="18" charset="0"/>
                <a:ea typeface="Times" pitchFamily="2" charset="0"/>
              </a:rPr>
              <a:t>Liriopé</a:t>
            </a:r>
            <a:r>
              <a:rPr lang="fr-CA" sz="1800" dirty="0">
                <a:effectLst/>
                <a:latin typeface="Times New Roman" panose="02020603050405020304" pitchFamily="18" charset="0"/>
                <a:ea typeface="Times" pitchFamily="2" charset="0"/>
              </a:rPr>
              <a:t> a besoin de ce reflet.</a:t>
            </a:r>
          </a:p>
          <a:p>
            <a:pPr marL="0" marR="0">
              <a:spcBef>
                <a:spcPts val="0"/>
              </a:spcBef>
              <a:spcAft>
                <a:spcPts val="0"/>
              </a:spcAft>
            </a:pPr>
            <a:r>
              <a:rPr lang="fr-CA" sz="1800" dirty="0" err="1">
                <a:effectLst/>
                <a:latin typeface="Times New Roman" panose="02020603050405020304" pitchFamily="18" charset="0"/>
                <a:ea typeface="Times New Roman" panose="02020603050405020304" pitchFamily="18" charset="0"/>
              </a:rPr>
              <a:t>Kohut</a:t>
            </a:r>
            <a:r>
              <a:rPr lang="fr-CA" sz="1800" dirty="0">
                <a:effectLst/>
                <a:latin typeface="Times New Roman" panose="02020603050405020304" pitchFamily="18" charset="0"/>
                <a:ea typeface="Times New Roman" panose="02020603050405020304" pitchFamily="18" charset="0"/>
              </a:rPr>
              <a:t>, Heinz (1971), </a:t>
            </a:r>
            <a:r>
              <a:rPr lang="fr-CA" sz="1800" i="1" dirty="0">
                <a:effectLst/>
                <a:latin typeface="Times New Roman" panose="02020603050405020304" pitchFamily="18" charset="0"/>
                <a:ea typeface="Times New Roman" panose="02020603050405020304" pitchFamily="18" charset="0"/>
              </a:rPr>
              <a:t>Le Soi</a:t>
            </a:r>
            <a:r>
              <a:rPr lang="fr-CA" sz="1800" dirty="0">
                <a:effectLst/>
                <a:latin typeface="Times New Roman" panose="02020603050405020304" pitchFamily="18" charset="0"/>
                <a:ea typeface="Times New Roman" panose="02020603050405020304" pitchFamily="18" charset="0"/>
              </a:rPr>
              <a:t>, Paris: Presse Universitaire de France, 2</a:t>
            </a:r>
            <a:r>
              <a:rPr lang="fr-CA" sz="1800" baseline="30000" dirty="0">
                <a:effectLst/>
                <a:latin typeface="Times New Roman" panose="02020603050405020304" pitchFamily="18" charset="0"/>
                <a:ea typeface="Times New Roman" panose="02020603050405020304" pitchFamily="18" charset="0"/>
              </a:rPr>
              <a:t>e</a:t>
            </a:r>
            <a:r>
              <a:rPr lang="fr-CA" sz="1800" dirty="0">
                <a:effectLst/>
                <a:latin typeface="Times New Roman" panose="02020603050405020304" pitchFamily="18" charset="0"/>
                <a:ea typeface="Times New Roman" panose="02020603050405020304" pitchFamily="18" charset="0"/>
              </a:rPr>
              <a:t> édition, 1991, p. 267.</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A" sz="1800" dirty="0">
              <a:effectLst/>
              <a:latin typeface="Times New Roman" panose="02020603050405020304" pitchFamily="18" charset="0"/>
              <a:ea typeface="Times" pitchFamily="2" charset="0"/>
            </a:endParaRPr>
          </a:p>
          <a:p>
            <a:endParaRPr lang="fr-FR" dirty="0"/>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8</a:t>
            </a:fld>
            <a:endParaRPr lang="fr-FR"/>
          </a:p>
        </p:txBody>
      </p:sp>
    </p:spTree>
    <p:extLst>
      <p:ext uri="{BB962C8B-B14F-4D97-AF65-F5344CB8AC3E}">
        <p14:creationId xmlns:p14="http://schemas.microsoft.com/office/powerpoint/2010/main" val="2776707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Narcisse: personnage qui correspond à l’ego, un complexe « situé » au centre de la conscience. Il est le site de l’identité personnelle. C’est-à-dire que le complexe de l’ego correspond à ce à quoi la personne est identifiée. Compte tenu de ce que nous avons vu de son origine parental, on comprend que Narcisse doit s’identifier à la beauté pour répondre au besoin de </a:t>
            </a:r>
            <a:r>
              <a:rPr lang="fr-FR" dirty="0" err="1"/>
              <a:t>Liriopé</a:t>
            </a:r>
            <a:r>
              <a:rPr lang="fr-FR" dirty="0"/>
              <a:t>. En lien avec le complexe paternel, il ne peut que s’identifier à une supériorité divine en lien avec Céphise. On comprend alors qu’il y a peu de place voire pas du tout de place pour des aspects d’ombre dans l’identification de Narcisse. Dans le processus d’individuation, la personne s’identifie à certaines valeurs et refoule la contrepartie dans l’inconscient. Ce qui est ainsi refoulé est appelé l’ombre dans la perspective de la psychologie analytique. Dit un peu autrement, la personne s’identifie à ce qui lui apparait idéal et refoule en dehors de sa conscience ce qui n’est pas conforme à l’idéal du Moi. C’est un processus naturel qui ne s’applique pas exclusivement à Narcisse. C’est ainsi pour tout le monde. Mais la situation de Narcisse comporte certaines particularités. Les humains apprennent à se découvrir par un processus de reconnaissance. La reconnaissance se fait par reflet: je suis reconnu par la figure d’attachement et cette reconnaissance me permet de découvrir que j’existe. Je deviens ainsi conscient d’être et éventuellement je deviens conscient d’être conscient. Et ainsi va la vie. Dans la problématique narcissique, l’identification à la supériorité divine </a:t>
            </a:r>
            <a:r>
              <a:rPr lang="fr-FR" dirty="0" err="1"/>
              <a:t>Céphisienne</a:t>
            </a:r>
            <a:r>
              <a:rPr lang="fr-FR" dirty="0"/>
              <a:t> et à la beauté sans ride </a:t>
            </a:r>
            <a:r>
              <a:rPr lang="fr-FR" dirty="0" err="1"/>
              <a:t>Liriopéenne</a:t>
            </a:r>
            <a:r>
              <a:rPr lang="fr-FR" dirty="0"/>
              <a:t> pose une problème avec l’ombre personnelle. L’ombre n’est pas admise dans la conscience. L’ombre ne peut pas venir équilibrer l’idéal du Moi… Le résultat est une personne déséquilibrée qui doit entretenir le déséquilibre pour maintenir son identification à l’idéal du Moi. Cette personne ne peut pas vivre de relation de proximité parce que le rapprochement signifie le risque d’être vu tel que je suis et non pas tel que je m’illusionne d’être. </a:t>
            </a:r>
          </a:p>
          <a:p>
            <a:pPr marL="0" marR="0" algn="just">
              <a:lnSpc>
                <a:spcPct val="150000"/>
              </a:lnSpc>
              <a:spcBef>
                <a:spcPts val="0"/>
              </a:spcBef>
              <a:spcAft>
                <a:spcPts val="0"/>
              </a:spcAft>
            </a:pPr>
            <a:r>
              <a:rPr lang="fr-FR" dirty="0"/>
              <a:t>Echo: </a:t>
            </a:r>
            <a:r>
              <a:rPr lang="fr-CA" sz="1800" dirty="0">
                <a:effectLst/>
                <a:latin typeface="Times New Roman" panose="02020603050405020304" pitchFamily="18" charset="0"/>
                <a:ea typeface="Times" pitchFamily="2" charset="0"/>
              </a:rPr>
              <a:t>Le personnage d’Écho, sans corps, réduite à une simple voix désincarnée donne une image saisissante de l’âme de Narcisse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 elle est dépourvue d’énergie, son âme n’est pas nourrie psychiquement.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Et cela résulte du fait que toute l’énergie est utilisée pour le maintien de l’aspect extérieur.</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Écho illustre le vide qui habite l’intérieur du narcissique ; pas étonnant alors qu’il résiste à regarder de ce côté.</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Toujours sous le même angle, Narcisse peut-il se laisser approcher par Écho en tant que personnification de l’inconscient </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Narcisse peut-il affronter l’inconscient profond sans risque ?</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Certainement pas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 il est trop infantile, l’ego est trop fragile.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On </a:t>
            </a:r>
            <a:r>
              <a:rPr lang="fr-CA" sz="1800" u="sng" dirty="0">
                <a:solidFill>
                  <a:srgbClr val="008080"/>
                </a:solidFill>
                <a:effectLst/>
                <a:latin typeface="Times New Roman" panose="02020603050405020304" pitchFamily="18" charset="0"/>
                <a:ea typeface="Times" pitchFamily="2" charset="0"/>
              </a:rPr>
              <a:t>doit </a:t>
            </a:r>
            <a:r>
              <a:rPr lang="fr-CA" sz="1800" dirty="0">
                <a:effectLst/>
                <a:latin typeface="Times New Roman" panose="02020603050405020304" pitchFamily="18" charset="0"/>
                <a:ea typeface="Times" pitchFamily="2" charset="0"/>
              </a:rPr>
              <a:t>donc considérer que son refus de se laisser approcher par cette figure féminine comporte une certaine </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sagesse </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instinctive. Le contact avec l’inconscient nécessite un équilibre psychique qui puisse permettre une telle rencontre sans trop de danger de décompensation.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L’intégration de l’ombre personnelle est un </a:t>
            </a:r>
            <a:r>
              <a:rPr lang="fr-CA" sz="1800" dirty="0" err="1">
                <a:effectLst/>
                <a:latin typeface="Times New Roman" panose="02020603050405020304" pitchFamily="18" charset="0"/>
                <a:ea typeface="Times" pitchFamily="2" charset="0"/>
              </a:rPr>
              <a:t>pré-requis</a:t>
            </a:r>
            <a:r>
              <a:rPr lang="fr-CA" sz="1800" dirty="0">
                <a:effectLst/>
                <a:latin typeface="Times New Roman" panose="02020603050405020304" pitchFamily="18" charset="0"/>
                <a:ea typeface="Times" pitchFamily="2" charset="0"/>
              </a:rPr>
              <a:t> à une confrontation à l’inconscient plus profond.</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Vu dans cette perspective, il est préférable d’éviter cette rencontre trop dangereuse pour lui alors qu’il se trouve en position de faiblesse relative.</a:t>
            </a:r>
          </a:p>
          <a:p>
            <a:endParaRPr lang="fr-FR" dirty="0"/>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9</a:t>
            </a:fld>
            <a:endParaRPr lang="fr-FR"/>
          </a:p>
        </p:txBody>
      </p:sp>
    </p:spTree>
    <p:extLst>
      <p:ext uri="{BB962C8B-B14F-4D97-AF65-F5344CB8AC3E}">
        <p14:creationId xmlns:p14="http://schemas.microsoft.com/office/powerpoint/2010/main" val="818331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800" dirty="0">
                <a:effectLst/>
                <a:latin typeface="Times New Roman" panose="02020603050405020304" pitchFamily="18" charset="0"/>
                <a:ea typeface="Times" pitchFamily="2" charset="0"/>
              </a:rPr>
              <a:t>Écho représente ce que nous vivons cliniquement face à l’attitude extrêmement défensive et constamment sous contrôle du narcissique.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Un tel patient formule une demande absolue de reflets.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La requête est parfois explicite : </a:t>
            </a:r>
            <a:r>
              <a:rPr lang="fr-CA" sz="1800" u="sng" dirty="0">
                <a:solidFill>
                  <a:srgbClr val="008080"/>
                </a:solidFill>
                <a:effectLst/>
                <a:latin typeface="Times New Roman" panose="02020603050405020304" pitchFamily="18" charset="0"/>
                <a:ea typeface="Times" pitchFamily="2" charset="0"/>
              </a:rPr>
              <a:t>«T</a:t>
            </a:r>
            <a:r>
              <a:rPr lang="fr-CA" sz="1800" dirty="0">
                <a:effectLst/>
                <a:latin typeface="Times New Roman" panose="02020603050405020304" pitchFamily="18" charset="0"/>
                <a:ea typeface="Times" pitchFamily="2" charset="0"/>
              </a:rPr>
              <a:t>aisez-vous et écoutez-moi</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On se trouve alors face à l’exigence d’un reflet qui soit uniquement approbateur, sans aucune condition.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Le patient ne nous parle pas pour savoir ce que nous en pensons, mais uniquement pour se faire dire qu’il a raison.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Un désaccord ou même une nuance suggérée risque d’entraîner une crise qui constitue alors une forme d’attaque défensive.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Cela nous réduit à être le simple écho des propos tenus devant nous.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Nous sommes sous contrôle. Comme Écho, il ne nous reste plus qu’une faible voix.</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CA" sz="1800" dirty="0">
                <a:effectLst/>
                <a:latin typeface="Times New Roman" panose="02020603050405020304" pitchFamily="18" charset="0"/>
                <a:ea typeface="Times" pitchFamily="2" charset="0"/>
              </a:rPr>
              <a:t>la question est de savoir comment nous nous </a:t>
            </a:r>
            <a:r>
              <a:rPr lang="fr-CA" sz="1800" i="1" dirty="0">
                <a:effectLst/>
                <a:latin typeface="Times New Roman" panose="02020603050405020304" pitchFamily="18" charset="0"/>
                <a:ea typeface="Times" pitchFamily="2" charset="0"/>
              </a:rPr>
              <a:t>faisons l’écho</a:t>
            </a:r>
            <a:r>
              <a:rPr lang="fr-CA" sz="1800" dirty="0">
                <a:effectLst/>
                <a:latin typeface="Times New Roman" panose="02020603050405020304" pitchFamily="18" charset="0"/>
                <a:ea typeface="Times" pitchFamily="2" charset="0"/>
              </a:rPr>
              <a:t> de ce qui nous est dit par le patient.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Devons-nous principalement faire écho sur un mode inconditionnel</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tel que demandé, ou, si possible, devons-nous nous adresser à un niveau plus profond ?</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Je crois, bien entendu, qu’il faut parvenir à un niveau plus profond mais que, pour y accéder, nous devons d’abord accepter de répondre au besoin primaire qui est celui d’être reflété. Narcisse n’a pas d’emblée la capacité d’une confrontation avec la profondeur de son être.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Il pourra l’acquérir progressivement grâce au </a:t>
            </a:r>
            <a:r>
              <a:rPr lang="fr-CA" sz="1800" i="1" dirty="0">
                <a:effectLst/>
                <a:latin typeface="Times New Roman" panose="02020603050405020304" pitchFamily="18" charset="0"/>
                <a:ea typeface="Times" pitchFamily="2" charset="0"/>
              </a:rPr>
              <a:t>mirroring</a:t>
            </a:r>
            <a:r>
              <a:rPr lang="fr-CA" sz="1800" dirty="0">
                <a:effectLst/>
                <a:latin typeface="Times New Roman" panose="02020603050405020304" pitchFamily="18" charset="0"/>
                <a:ea typeface="Times" pitchFamily="2" charset="0"/>
              </a:rPr>
              <a:t> qui lui sera offert.</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Le conflit masculin-féminin qui domine le problème de Narcisse occupe aussi celui d’Écho.</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Celle-ci, comme Tirésias, est victime de l’opposition entre Zeus et Héra.</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Il n’y a pas seulement une blessure sévère du développement au plan narcissique (développement du sens de soi, du sens de </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qui je suis </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il y a aussi la relation avec l’autre qui pose problème.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Le déficit du rapport entre l’ego et l’</a:t>
            </a:r>
            <a:r>
              <a:rPr lang="fr-CA" sz="1800" i="1" dirty="0">
                <a:effectLst/>
                <a:latin typeface="Times New Roman" panose="02020603050405020304" pitchFamily="18" charset="0"/>
                <a:ea typeface="Times" pitchFamily="2" charset="0"/>
              </a:rPr>
              <a:t>anima</a:t>
            </a:r>
            <a:r>
              <a:rPr lang="fr-CA" sz="1800" dirty="0">
                <a:effectLst/>
                <a:latin typeface="Times New Roman" panose="02020603050405020304" pitchFamily="18" charset="0"/>
                <a:ea typeface="Times" pitchFamily="2" charset="0"/>
              </a:rPr>
              <a:t> se traduit par des difficultés relationnelles interpersonnelles.</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 sont deux facettes du même problème.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D’un point de vue psychothérapeutique, on peut l’aborder à partir de la relation entre l’ego et l’inconscient.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C’est, en effet, la pauvreté du développement structural au niveau </a:t>
            </a:r>
            <a:r>
              <a:rPr lang="fr-CA" sz="1800" i="1" dirty="0">
                <a:effectLst/>
                <a:latin typeface="Times New Roman" panose="02020603050405020304" pitchFamily="18" charset="0"/>
                <a:ea typeface="Times" pitchFamily="2" charset="0"/>
              </a:rPr>
              <a:t>anima</a:t>
            </a:r>
            <a:r>
              <a:rPr lang="fr-CA" sz="1800" dirty="0">
                <a:effectLst/>
                <a:latin typeface="Times New Roman" panose="02020603050405020304" pitchFamily="18" charset="0"/>
                <a:ea typeface="Times" pitchFamily="2" charset="0"/>
              </a:rPr>
              <a:t>/</a:t>
            </a:r>
            <a:r>
              <a:rPr lang="fr-CA" sz="1800" i="1" dirty="0">
                <a:effectLst/>
                <a:latin typeface="Times New Roman" panose="02020603050405020304" pitchFamily="18" charset="0"/>
                <a:ea typeface="Times" pitchFamily="2" charset="0"/>
              </a:rPr>
              <a:t>animus</a:t>
            </a:r>
            <a:r>
              <a:rPr lang="fr-CA" sz="1800" dirty="0">
                <a:effectLst/>
                <a:latin typeface="Times New Roman" panose="02020603050405020304" pitchFamily="18" charset="0"/>
                <a:ea typeface="Times" pitchFamily="2" charset="0"/>
              </a:rPr>
              <a:t> qui requiert réparation dans le processus thérapeutique.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Cette tentative de réparation nécessite un écho profondément enraciné, une position solide qui puisse refléter la profondeur de la psyché.</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Ce n’est pas toujours facile à appliquer concrètement.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Ainsi, le patient avec un trouble narcissique sévère se présente dans un état épouvantable </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autrement</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il n’aurait pas pu consulter</a:t>
            </a:r>
            <a:r>
              <a:rPr lang="fr-CA" sz="1800" u="sng" dirty="0">
                <a:solidFill>
                  <a:srgbClr val="008080"/>
                </a:solidFill>
                <a:effectLst/>
                <a:latin typeface="Times New Roman" panose="02020603050405020304" pitchFamily="18" charset="0"/>
                <a:ea typeface="Times" pitchFamily="2" charset="0"/>
              </a:rPr>
              <a:t>,</a:t>
            </a:r>
            <a:r>
              <a:rPr lang="fr-CA" sz="1800" dirty="0">
                <a:effectLst/>
                <a:latin typeface="Times New Roman" panose="02020603050405020304" pitchFamily="18" charset="0"/>
                <a:ea typeface="Times" pitchFamily="2" charset="0"/>
              </a:rPr>
              <a:t> étant donné la tendance à dénier le besoin de l’autre et ainsi maintenir son idéal grandiose</a:t>
            </a:r>
            <a:r>
              <a:rPr lang="fr-CA" sz="1800" u="sng" dirty="0">
                <a:solidFill>
                  <a:srgbClr val="008080"/>
                </a:solidFill>
                <a:effectLst/>
                <a:latin typeface="Times New Roman" panose="02020603050405020304" pitchFamily="18" charset="0"/>
                <a:ea typeface="Times" pitchFamily="2" charset="0"/>
              </a:rPr>
              <a:t> — </a:t>
            </a:r>
            <a:r>
              <a:rPr lang="fr-CA" sz="1800" dirty="0">
                <a:effectLst/>
                <a:latin typeface="Times New Roman" panose="02020603050405020304" pitchFamily="18" charset="0"/>
                <a:ea typeface="Times" pitchFamily="2" charset="0"/>
              </a:rPr>
              <a:t>en racontant des choses qui nous touchent profondément.</a:t>
            </a:r>
            <a:r>
              <a:rPr lang="fr-CA" sz="1800" u="sng" dirty="0">
                <a:solidFill>
                  <a:srgbClr val="008080"/>
                </a:solidFill>
                <a:effectLst/>
                <a:latin typeface="Times New Roman" panose="02020603050405020304" pitchFamily="18" charset="0"/>
                <a:ea typeface="Times" pitchFamily="2" charset="0"/>
              </a:rPr>
              <a:t> Nous</a:t>
            </a:r>
            <a:r>
              <a:rPr lang="fr-CA" sz="1800" dirty="0">
                <a:effectLst/>
                <a:latin typeface="Times New Roman" panose="02020603050405020304" pitchFamily="18" charset="0"/>
                <a:ea typeface="Times" pitchFamily="2" charset="0"/>
              </a:rPr>
              <a:t> voud</a:t>
            </a:r>
            <a:r>
              <a:rPr lang="fr-CA" sz="1800" u="sng" dirty="0">
                <a:solidFill>
                  <a:srgbClr val="008080"/>
                </a:solidFill>
                <a:effectLst/>
                <a:latin typeface="Times New Roman" panose="02020603050405020304" pitchFamily="18" charset="0"/>
                <a:ea typeface="Times" pitchFamily="2" charset="0"/>
              </a:rPr>
              <a:t>rions</a:t>
            </a:r>
            <a:r>
              <a:rPr lang="fr-CA" sz="1800" dirty="0">
                <a:effectLst/>
                <a:latin typeface="Times New Roman" panose="02020603050405020304" pitchFamily="18" charset="0"/>
                <a:ea typeface="Times" pitchFamily="2" charset="0"/>
              </a:rPr>
              <a:t> pouvoir l’aider. Nous sommes alors l’équivalent d’Écho qui veut s’approcher de Narcisse. </a:t>
            </a:r>
            <a:r>
              <a:rPr lang="fr-CA" sz="1800" u="sng" dirty="0">
                <a:solidFill>
                  <a:srgbClr val="008080"/>
                </a:solidFill>
                <a:effectLst/>
                <a:latin typeface="Times New Roman" panose="02020603050405020304" pitchFamily="18" charset="0"/>
                <a:ea typeface="Times" pitchFamily="2" charset="0"/>
              </a:rPr>
              <a:t>Nous</a:t>
            </a:r>
            <a:r>
              <a:rPr lang="fr-CA" sz="1800" dirty="0">
                <a:effectLst/>
                <a:latin typeface="Times New Roman" panose="02020603050405020304" pitchFamily="18" charset="0"/>
                <a:ea typeface="Times" pitchFamily="2" charset="0"/>
              </a:rPr>
              <a:t> v</a:t>
            </a:r>
            <a:r>
              <a:rPr lang="fr-CA" sz="1800" u="sng" dirty="0">
                <a:solidFill>
                  <a:srgbClr val="008080"/>
                </a:solidFill>
                <a:effectLst/>
                <a:latin typeface="Times New Roman" panose="02020603050405020304" pitchFamily="18" charset="0"/>
                <a:ea typeface="Times" pitchFamily="2" charset="0"/>
              </a:rPr>
              <a:t>o</a:t>
            </a:r>
            <a:r>
              <a:rPr lang="fr-CA" sz="1800" dirty="0">
                <a:effectLst/>
                <a:latin typeface="Times New Roman" panose="02020603050405020304" pitchFamily="18" charset="0"/>
                <a:ea typeface="Times" pitchFamily="2" charset="0"/>
              </a:rPr>
              <a:t>u</a:t>
            </a:r>
            <a:r>
              <a:rPr lang="fr-CA" sz="1800" u="sng" dirty="0">
                <a:solidFill>
                  <a:srgbClr val="008080"/>
                </a:solidFill>
                <a:effectLst/>
                <a:latin typeface="Times New Roman" panose="02020603050405020304" pitchFamily="18" charset="0"/>
                <a:ea typeface="Times" pitchFamily="2" charset="0"/>
              </a:rPr>
              <a:t>lons</a:t>
            </a:r>
            <a:r>
              <a:rPr lang="fr-CA" sz="1800" dirty="0">
                <a:effectLst/>
                <a:latin typeface="Times New Roman" panose="02020603050405020304" pitchFamily="18" charset="0"/>
                <a:ea typeface="Times" pitchFamily="2" charset="0"/>
              </a:rPr>
              <a:t> faire quelque chose et, en tout premier, répondre à sa demande, c’est-à-dire l’écouter, le recevoir, être à son écoute attentivement.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Or, en faisant cela, </a:t>
            </a:r>
            <a:r>
              <a:rPr lang="fr-CA" sz="1800" u="sng" dirty="0">
                <a:solidFill>
                  <a:srgbClr val="008080"/>
                </a:solidFill>
                <a:effectLst/>
                <a:latin typeface="Times New Roman" panose="02020603050405020304" pitchFamily="18" charset="0"/>
                <a:ea typeface="Times" pitchFamily="2" charset="0"/>
              </a:rPr>
              <a:t>nous nous</a:t>
            </a:r>
            <a:r>
              <a:rPr lang="fr-CA" sz="1800" dirty="0">
                <a:effectLst/>
                <a:latin typeface="Times New Roman" panose="02020603050405020304" pitchFamily="18" charset="0"/>
                <a:ea typeface="Times" pitchFamily="2" charset="0"/>
              </a:rPr>
              <a:t> trouv</a:t>
            </a:r>
            <a:r>
              <a:rPr lang="fr-CA" sz="1800" u="sng" dirty="0">
                <a:solidFill>
                  <a:srgbClr val="008080"/>
                </a:solidFill>
                <a:effectLst/>
                <a:latin typeface="Times New Roman" panose="02020603050405020304" pitchFamily="18" charset="0"/>
                <a:ea typeface="Times" pitchFamily="2" charset="0"/>
              </a:rPr>
              <a:t>ons</a:t>
            </a:r>
            <a:r>
              <a:rPr lang="fr-CA" sz="1800" dirty="0">
                <a:effectLst/>
                <a:latin typeface="Times New Roman" panose="02020603050405020304" pitchFamily="18" charset="0"/>
                <a:ea typeface="Times" pitchFamily="2" charset="0"/>
              </a:rPr>
              <a:t> dans une position de réceptivité typique du principe féminin.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Et, tout à coup, alors qu’avec la meilleure intention du monde </a:t>
            </a:r>
            <a:r>
              <a:rPr lang="fr-CA" sz="1800" u="sng" dirty="0">
                <a:solidFill>
                  <a:srgbClr val="008080"/>
                </a:solidFill>
                <a:effectLst/>
                <a:latin typeface="Times New Roman" panose="02020603050405020304" pitchFamily="18" charset="0"/>
                <a:ea typeface="Times" pitchFamily="2" charset="0"/>
              </a:rPr>
              <a:t>nous</a:t>
            </a:r>
            <a:r>
              <a:rPr lang="fr-CA" sz="1800" dirty="0">
                <a:effectLst/>
                <a:latin typeface="Times New Roman" panose="02020603050405020304" pitchFamily="18" charset="0"/>
                <a:ea typeface="Times" pitchFamily="2" charset="0"/>
              </a:rPr>
              <a:t> </a:t>
            </a:r>
            <a:r>
              <a:rPr lang="fr-CA" sz="1800" u="sng" dirty="0">
                <a:solidFill>
                  <a:srgbClr val="008080"/>
                </a:solidFill>
                <a:effectLst/>
                <a:latin typeface="Times New Roman" panose="02020603050405020304" pitchFamily="18" charset="0"/>
                <a:ea typeface="Times" pitchFamily="2" charset="0"/>
              </a:rPr>
              <a:t>sommes</a:t>
            </a:r>
            <a:r>
              <a:rPr lang="fr-CA" sz="1800" dirty="0">
                <a:effectLst/>
                <a:latin typeface="Times New Roman" panose="02020603050405020304" pitchFamily="18" charset="0"/>
                <a:ea typeface="Times" pitchFamily="2" charset="0"/>
              </a:rPr>
              <a:t> à répondre à ce qui nous est demandé, voilà que le patient nous rejette brutalement.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Que se passe-t-il ?</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Quand le rejet comporte un caractère violent, c’est Céphise qui reprend une place dominante dans la psyché de Narcisse ; nous subissons alors l’équivalent du viol de </a:t>
            </a:r>
            <a:r>
              <a:rPr lang="fr-CA" sz="1800" dirty="0" err="1">
                <a:effectLst/>
                <a:latin typeface="Times New Roman" panose="02020603050405020304" pitchFamily="18" charset="0"/>
                <a:ea typeface="Times" pitchFamily="2" charset="0"/>
              </a:rPr>
              <a:t>Liriopé</a:t>
            </a:r>
            <a:r>
              <a:rPr lang="fr-CA" sz="1800" dirty="0">
                <a:effectLst/>
                <a:latin typeface="Times New Roman" panose="02020603050405020304" pitchFamily="18" charset="0"/>
                <a:ea typeface="Times" pitchFamily="2" charset="0"/>
              </a:rPr>
              <a: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Quand nous ne sommes plus dignes d’intérêt et que le patient ridiculise avec mépris tout ce qu’on lui dit, c’est Narcisse qui refuse de se laisser approcher par Écho</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 nous subissons alors le sort d’Écho, réduits à presque rien, confinés à vivre de l’impuissance.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 Dans les deux cas, le masculin domine et écrase le féminin.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 </a:t>
            </a: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Une autre manière imagée de se représenter ce rapport est la métaphore du </a:t>
            </a:r>
            <a:r>
              <a:rPr lang="fr-CA" sz="1800" u="sng" dirty="0">
                <a:solidFill>
                  <a:srgbClr val="008080"/>
                </a:solidFill>
                <a:effectLst/>
                <a:latin typeface="Times New Roman" panose="02020603050405020304" pitchFamily="18" charset="0"/>
                <a:ea typeface="Times" pitchFamily="2" charset="0"/>
              </a:rPr>
              <a:t>papier-mouchoir</a:t>
            </a:r>
            <a:r>
              <a:rPr lang="fr-CA" sz="1800" dirty="0">
                <a:effectLst/>
                <a:latin typeface="Times New Roman" panose="02020603050405020304" pitchFamily="18" charset="0"/>
                <a:ea typeface="Times" pitchFamily="2" charset="0"/>
              </a:rPr>
              <a: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Avec le nez congestionné, un simple mouchoir constitue la chose la plus importante dont on a besoin.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Mais dès qu’il a été utilisé, il devient un objet dont on cherche à se débarrasser.</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Pour le patient narcissique, l’intervenant devient le </a:t>
            </a:r>
            <a:r>
              <a:rPr lang="fr-CA" sz="1800" u="sng" dirty="0">
                <a:solidFill>
                  <a:srgbClr val="008080"/>
                </a:solidFill>
                <a:effectLst/>
                <a:latin typeface="Times New Roman" panose="02020603050405020304" pitchFamily="18" charset="0"/>
                <a:ea typeface="Times" pitchFamily="2" charset="0"/>
              </a:rPr>
              <a:t>mouchoir jetable </a:t>
            </a:r>
            <a:r>
              <a:rPr lang="fr-CA" sz="1800" dirty="0">
                <a:effectLst/>
                <a:latin typeface="Times New Roman" panose="02020603050405020304" pitchFamily="18" charset="0"/>
                <a:ea typeface="Times" pitchFamily="2" charset="0"/>
              </a:rPr>
              <a:t>dont il a eu besoin.</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Le soulagement obtenu, il doit le rejeter pour éviter de continuer à voir qu’il </a:t>
            </a:r>
            <a:r>
              <a:rPr lang="fr-CA" sz="1800" u="sng" dirty="0">
                <a:solidFill>
                  <a:srgbClr val="008080"/>
                </a:solidFill>
                <a:effectLst/>
                <a:latin typeface="Times New Roman" panose="02020603050405020304" pitchFamily="18" charset="0"/>
                <a:ea typeface="Times" pitchFamily="2" charset="0"/>
              </a:rPr>
              <a:t>en </a:t>
            </a:r>
            <a:r>
              <a:rPr lang="fr-CA" sz="1800" dirty="0">
                <a:effectLst/>
                <a:latin typeface="Times New Roman" panose="02020603050405020304" pitchFamily="18" charset="0"/>
                <a:ea typeface="Times" pitchFamily="2" charset="0"/>
              </a:rPr>
              <a:t>a eu besoin.</a:t>
            </a:r>
            <a:r>
              <a:rPr lang="fr-CA" sz="1800" u="sng" dirty="0">
                <a:solidFill>
                  <a:srgbClr val="008080"/>
                </a:solidFill>
                <a:effectLst/>
                <a:latin typeface="Times New Roman" panose="02020603050405020304" pitchFamily="18" charset="0"/>
                <a:ea typeface="Times" pitchFamily="2" charset="0"/>
              </a:rPr>
              <a:t> </a:t>
            </a:r>
            <a:endParaRPr lang="fr-CA" sz="1800" dirty="0">
              <a:effectLst/>
              <a:latin typeface="Times New Roman" panose="02020603050405020304" pitchFamily="18" charset="0"/>
              <a:ea typeface="Times" pitchFamily="2" charset="0"/>
            </a:endParaRPr>
          </a:p>
          <a:p>
            <a:pPr marL="0" marR="0" algn="just">
              <a:lnSpc>
                <a:spcPct val="150000"/>
              </a:lnSpc>
              <a:spcBef>
                <a:spcPts val="0"/>
              </a:spcBef>
              <a:spcAft>
                <a:spcPts val="0"/>
              </a:spcAft>
            </a:pPr>
            <a:r>
              <a:rPr lang="fr-CA" sz="1800" dirty="0">
                <a:effectLst/>
                <a:latin typeface="Times New Roman" panose="02020603050405020304" pitchFamily="18" charset="0"/>
                <a:ea typeface="Times" pitchFamily="2" charset="0"/>
              </a:rPr>
              <a:t>On doit ajouter en regard de la triste fin d’Écho que le reflet du thérapeute est plus efficace quand il est incarné dans le concret.</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En d’autres mots, l’efficacité du reflet requiert un sens de l’expérience corporelle et émotionnelle de la réalité intérieure.</a:t>
            </a:r>
            <a:r>
              <a:rPr lang="fr-CA" sz="1800" u="sng" dirty="0">
                <a:solidFill>
                  <a:srgbClr val="008080"/>
                </a:solidFill>
                <a:effectLst/>
                <a:latin typeface="Times New Roman" panose="02020603050405020304" pitchFamily="18" charset="0"/>
                <a:ea typeface="Times" pitchFamily="2" charset="0"/>
              </a:rPr>
              <a:t> </a:t>
            </a:r>
            <a:r>
              <a:rPr lang="fr-CA" sz="1800" dirty="0">
                <a:effectLst/>
                <a:latin typeface="Times New Roman" panose="02020603050405020304" pitchFamily="18" charset="0"/>
                <a:ea typeface="Times" pitchFamily="2" charset="0"/>
              </a:rPr>
              <a:t>Il ne s’agit pas ici d’une connexion </a:t>
            </a:r>
            <a:r>
              <a:rPr lang="fr-CA" sz="1800" i="1" dirty="0">
                <a:effectLst/>
                <a:latin typeface="Times New Roman" panose="02020603050405020304" pitchFamily="18" charset="0"/>
                <a:ea typeface="Times" pitchFamily="2" charset="0"/>
              </a:rPr>
              <a:t>éthérée</a:t>
            </a:r>
            <a:r>
              <a:rPr lang="fr-CA" sz="1800" dirty="0">
                <a:effectLst/>
                <a:latin typeface="Times New Roman" panose="02020603050405020304" pitchFamily="18" charset="0"/>
                <a:ea typeface="Times" pitchFamily="2" charset="0"/>
              </a:rPr>
              <a:t> aux symboles ou aux intellectualisations théoriques, mais d’une conscience de leurs effets</a:t>
            </a:r>
            <a:r>
              <a:rPr lang="fr-CA" sz="1800" u="sng" dirty="0">
                <a:solidFill>
                  <a:srgbClr val="008080"/>
                </a:solidFill>
                <a:effectLst/>
                <a:latin typeface="Times New Roman" panose="02020603050405020304" pitchFamily="18" charset="0"/>
                <a:ea typeface="Times" pitchFamily="2" charset="0"/>
              </a:rPr>
              <a:t> ancrée</a:t>
            </a:r>
            <a:r>
              <a:rPr lang="fr-CA" sz="1800" dirty="0">
                <a:effectLst/>
                <a:latin typeface="Times New Roman" panose="02020603050405020304" pitchFamily="18" charset="0"/>
                <a:ea typeface="Times" pitchFamily="2" charset="0"/>
              </a:rPr>
              <a:t> dans le contexte de la vie du patient et dans celle du thérapeute.</a:t>
            </a:r>
          </a:p>
          <a:p>
            <a:endParaRPr lang="fr-FR" dirty="0"/>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10</a:t>
            </a:fld>
            <a:endParaRPr lang="fr-FR"/>
          </a:p>
        </p:txBody>
      </p:sp>
    </p:spTree>
    <p:extLst>
      <p:ext uri="{BB962C8B-B14F-4D97-AF65-F5344CB8AC3E}">
        <p14:creationId xmlns:p14="http://schemas.microsoft.com/office/powerpoint/2010/main" val="3176367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Némésis est la déesse de la Juste colère. Il s’agit d’une condamnation parce que l’humain narcisse ne se comporte pas adéquatement. </a:t>
            </a:r>
          </a:p>
          <a:p>
            <a:r>
              <a:rPr lang="fr-FR" dirty="0"/>
              <a:t>Le mythe utilise une condamnation divine… dans la vraie vie, il y a des événements qui obligent à se regarder: un renvoi de son travail alors que la personne se croyait LE PLUS, un divorce inattendu (il ne pouvait pas être attendu parce que la personne ne se regarde pas, elle ne voit que l’image idéalisée alors… la retraite invite aussi à se regarder autrement… qui suis-je sans l’identité professionnelle, etc. </a:t>
            </a:r>
          </a:p>
          <a:p>
            <a:r>
              <a:rPr lang="fr-FR" dirty="0"/>
              <a:t>Il y a donc une personne invitée ou obligée à se regarder… Mais la première étape ne sera pas ce regard en profondeur. L’identification à l’idéal du Moi fera en sorte que devant le miroir qu’est le thérapeute, le patient présentera et parlera de ce qu’il voit: une belle image. Il s’agit d’un premier constat à faire, une première validation. Ce qui est vu est vraiment vu, mais y a-t-il autre chose à voir?</a:t>
            </a:r>
          </a:p>
          <a:p>
            <a:r>
              <a:rPr lang="fr-FR" dirty="0"/>
              <a:t>Il y a donc quelqu’un à accompagner dans ce questionnement, dans ce conflit intérieur: risquer de perdre l’illusion ou risquer de continuer de l’entretenir….</a:t>
            </a:r>
          </a:p>
          <a:p>
            <a:r>
              <a:rPr lang="fr-FR" dirty="0"/>
              <a:t>Un choix à faire donc… se confronter à l’ombre ou non.</a:t>
            </a:r>
          </a:p>
          <a:p>
            <a:r>
              <a:rPr lang="fr-FR" dirty="0"/>
              <a:t>Ici, une précision s’impose Qu’entend-t-on par OMBRE</a:t>
            </a:r>
          </a:p>
          <a:p>
            <a:endParaRPr lang="fr-FR" dirty="0"/>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11</a:t>
            </a:fld>
            <a:endParaRPr lang="fr-FR"/>
          </a:p>
        </p:txBody>
      </p:sp>
    </p:spTree>
    <p:extLst>
      <p:ext uri="{BB962C8B-B14F-4D97-AF65-F5344CB8AC3E}">
        <p14:creationId xmlns:p14="http://schemas.microsoft.com/office/powerpoint/2010/main" val="1851486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Il s’agit ici d’une caricature de l’ombre. L’ombre au point de vue psychologique, c’est la partie complémentaire de l’identité du Moi. Durant une bonne partie de la vie, le Moi s’identifie à un aspect caractéristique de lui-même.  Quand on dit « ça, c’est bien moi » on réfère à une caractéristique à laquelle nous sommes identifiés. Comme chaque élément contient son contraire ou, dit autrement, chaque médaille a deux côtés, à une caractéristique correspond son contraire que l’on retrouve dans l’ombre. Par exemple, si je me définie comme étant fort, la faiblesse est dans l’ombre; la personne identifiée comme introvertie a l’extraversion dans son ombre et vice versa; j’ai tendance à me considérer comme intelligent… ce qui signifie que j’ai le simplet ou le simple d’esprit dans l’ombre. Etc. </a:t>
            </a:r>
          </a:p>
          <a:p>
            <a:r>
              <a:rPr lang="fr-FR" dirty="0"/>
              <a:t>L’intégration dans la conscience de l’ombre permet de passer de la conjonction « ou » à la conjonction « et »: on passe de « je suis fier et pas humilié » à « je suis fier et humilié », de « je suis uniquement beau » à « je suis beau et laid », fort et faible, lumineux et sombre… Dit autrement, l’intégration de l’ombre permet de dépasser la clivage entre les contraires. </a:t>
            </a:r>
          </a:p>
          <a:p>
            <a:r>
              <a:rPr lang="fr-FR" dirty="0"/>
              <a:t>En théorie, l’intégration de l’ombre est une belle opportunité… dans la pratique, ce n’est pas particulièrement facile. Accepter d’être le contraire de ce à quoi on est identifié n’est pas une simple formalité. Ça demande un investissement important. </a:t>
            </a:r>
          </a:p>
          <a:p>
            <a:r>
              <a:rPr lang="fr-FR" dirty="0"/>
              <a:t>Qu’en est-il pour Narcisse?</a:t>
            </a:r>
          </a:p>
        </p:txBody>
      </p:sp>
      <p:sp>
        <p:nvSpPr>
          <p:cNvPr id="4" name="Espace réservé du numéro de diapositive 3"/>
          <p:cNvSpPr>
            <a:spLocks noGrp="1"/>
          </p:cNvSpPr>
          <p:nvPr>
            <p:ph type="sldNum" sz="quarter" idx="5"/>
          </p:nvPr>
        </p:nvSpPr>
        <p:spPr/>
        <p:txBody>
          <a:bodyPr/>
          <a:lstStyle/>
          <a:p>
            <a:fld id="{F276E380-344B-5A43-9CA3-5A457076707F}" type="slidenum">
              <a:rPr lang="fr-FR" smtClean="0"/>
              <a:t>12</a:t>
            </a:fld>
            <a:endParaRPr lang="fr-FR"/>
          </a:p>
        </p:txBody>
      </p:sp>
    </p:spTree>
    <p:extLst>
      <p:ext uri="{BB962C8B-B14F-4D97-AF65-F5344CB8AC3E}">
        <p14:creationId xmlns:p14="http://schemas.microsoft.com/office/powerpoint/2010/main" val="1523734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48002-315D-49B1-B10F-137139C4BF9E}"/>
              </a:ext>
            </a:extLst>
          </p:cNvPr>
          <p:cNvSpPr>
            <a:spLocks noGrp="1"/>
          </p:cNvSpPr>
          <p:nvPr>
            <p:ph type="ctrTitle"/>
          </p:nvPr>
        </p:nvSpPr>
        <p:spPr>
          <a:xfrm>
            <a:off x="854896" y="1122363"/>
            <a:ext cx="7276733" cy="3381398"/>
          </a:xfrm>
        </p:spPr>
        <p:txBody>
          <a:bodyPr anchor="b">
            <a:normAutofit/>
          </a:bodyPr>
          <a:lstStyle>
            <a:lvl1pPr algn="l">
              <a:defRPr sz="4800" cap="none" spc="0" baseline="0"/>
            </a:lvl1pPr>
          </a:lstStyle>
          <a:p>
            <a:r>
              <a:rPr lang="en-US" dirty="0"/>
              <a:t>Click to edit Master title style</a:t>
            </a:r>
          </a:p>
        </p:txBody>
      </p:sp>
      <p:sp>
        <p:nvSpPr>
          <p:cNvPr id="3" name="Subtitle 2">
            <a:extLst>
              <a:ext uri="{FF2B5EF4-FFF2-40B4-BE49-F238E27FC236}">
                <a16:creationId xmlns:a16="http://schemas.microsoft.com/office/drawing/2014/main" id="{804535E0-4D9C-4DCA-8569-64503C5DC1D4}"/>
              </a:ext>
            </a:extLst>
          </p:cNvPr>
          <p:cNvSpPr>
            <a:spLocks noGrp="1"/>
          </p:cNvSpPr>
          <p:nvPr>
            <p:ph type="subTitle" idx="1"/>
          </p:nvPr>
        </p:nvSpPr>
        <p:spPr>
          <a:xfrm>
            <a:off x="854894" y="4612942"/>
            <a:ext cx="7276733" cy="1181683"/>
          </a:xfrm>
        </p:spPr>
        <p:txBody>
          <a:bodyPr>
            <a:normAutofit/>
          </a:bodyPr>
          <a:lstStyle>
            <a:lvl1pPr marL="0" indent="0" algn="l">
              <a:buNone/>
              <a:defRPr sz="18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283B68-70CF-4A98-948C-6EA4BD68D2BC}"/>
              </a:ext>
            </a:extLst>
          </p:cNvPr>
          <p:cNvSpPr>
            <a:spLocks noGrp="1"/>
          </p:cNvSpPr>
          <p:nvPr>
            <p:ph type="dt" sz="half" idx="10"/>
          </p:nvPr>
        </p:nvSpPr>
        <p:spPr/>
        <p:txBody>
          <a:bodyPr/>
          <a:lstStyle/>
          <a:p>
            <a:fld id="{326951E3-958F-4611-B170-D081BA0250F9}" type="datetimeFigureOut">
              <a:rPr lang="en-US" smtClean="0"/>
              <a:t>1/30/23</a:t>
            </a:fld>
            <a:endParaRPr lang="en-US"/>
          </a:p>
        </p:txBody>
      </p:sp>
      <p:sp>
        <p:nvSpPr>
          <p:cNvPr id="5" name="Footer Placeholder 4">
            <a:extLst>
              <a:ext uri="{FF2B5EF4-FFF2-40B4-BE49-F238E27FC236}">
                <a16:creationId xmlns:a16="http://schemas.microsoft.com/office/drawing/2014/main" id="{B3EC2EF9-7F83-4AD3-B3F6-B9D4618D6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1B751B-3464-41CD-B728-A72BB191E29F}"/>
              </a:ext>
            </a:extLst>
          </p:cNvPr>
          <p:cNvSpPr>
            <a:spLocks noGrp="1"/>
          </p:cNvSpPr>
          <p:nvPr>
            <p:ph type="sldNum" sz="quarter" idx="12"/>
          </p:nvPr>
        </p:nvSpPr>
        <p:spPr/>
        <p:txBody>
          <a:bodyPr/>
          <a:lstStyle/>
          <a:p>
            <a:fld id="{57871EFB-7B9E-4E86-A89E-697E8EBB06F2}" type="slidenum">
              <a:rPr lang="en-US" smtClean="0"/>
              <a:t>‹n°›</a:t>
            </a:fld>
            <a:endParaRPr lang="en-US"/>
          </a:p>
        </p:txBody>
      </p:sp>
    </p:spTree>
    <p:extLst>
      <p:ext uri="{BB962C8B-B14F-4D97-AF65-F5344CB8AC3E}">
        <p14:creationId xmlns:p14="http://schemas.microsoft.com/office/powerpoint/2010/main" val="1412851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B5731-248B-49C2-93DE-8A3260C9FB3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46D4D5C5-3D5A-4F3D-8A08-7053DACF1F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9E5372-3FC6-4227-B2DD-6CB24E65178F}"/>
              </a:ext>
            </a:extLst>
          </p:cNvPr>
          <p:cNvSpPr>
            <a:spLocks noGrp="1"/>
          </p:cNvSpPr>
          <p:nvPr>
            <p:ph type="dt" sz="half" idx="10"/>
          </p:nvPr>
        </p:nvSpPr>
        <p:spPr/>
        <p:txBody>
          <a:bodyPr/>
          <a:lstStyle/>
          <a:p>
            <a:fld id="{326951E3-958F-4611-B170-D081BA0250F9}" type="datetimeFigureOut">
              <a:rPr lang="en-US" smtClean="0"/>
              <a:t>1/30/23</a:t>
            </a:fld>
            <a:endParaRPr lang="en-US"/>
          </a:p>
        </p:txBody>
      </p:sp>
      <p:sp>
        <p:nvSpPr>
          <p:cNvPr id="5" name="Footer Placeholder 4">
            <a:extLst>
              <a:ext uri="{FF2B5EF4-FFF2-40B4-BE49-F238E27FC236}">
                <a16:creationId xmlns:a16="http://schemas.microsoft.com/office/drawing/2014/main" id="{B7C1B1B1-B637-4E46-B64C-F082B54C20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567AD-4B78-41F6-B814-726D4BD4CE50}"/>
              </a:ext>
            </a:extLst>
          </p:cNvPr>
          <p:cNvSpPr>
            <a:spLocks noGrp="1"/>
          </p:cNvSpPr>
          <p:nvPr>
            <p:ph type="sldNum" sz="quarter" idx="12"/>
          </p:nvPr>
        </p:nvSpPr>
        <p:spPr/>
        <p:txBody>
          <a:bodyPr/>
          <a:lstStyle/>
          <a:p>
            <a:fld id="{57871EFB-7B9E-4E86-A89E-697E8EBB06F2}" type="slidenum">
              <a:rPr lang="en-US" smtClean="0"/>
              <a:t>‹n°›</a:t>
            </a:fld>
            <a:endParaRPr lang="en-US"/>
          </a:p>
        </p:txBody>
      </p:sp>
    </p:spTree>
    <p:extLst>
      <p:ext uri="{BB962C8B-B14F-4D97-AF65-F5344CB8AC3E}">
        <p14:creationId xmlns:p14="http://schemas.microsoft.com/office/powerpoint/2010/main" val="2932930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674D5E-67E6-4C23-B80A-0C66B53315EB}"/>
              </a:ext>
            </a:extLst>
          </p:cNvPr>
          <p:cNvSpPr>
            <a:spLocks noGrp="1"/>
          </p:cNvSpPr>
          <p:nvPr>
            <p:ph type="title" orient="vert"/>
          </p:nvPr>
        </p:nvSpPr>
        <p:spPr>
          <a:xfrm>
            <a:off x="8724900" y="876299"/>
            <a:ext cx="2628900" cy="5181601"/>
          </a:xfrm>
        </p:spPr>
        <p:txBody>
          <a:bodyPr vert="eaVert" anchor="b"/>
          <a:lstStyle/>
          <a:p>
            <a:r>
              <a:rPr lang="en-US" dirty="0"/>
              <a:t>Click to edit Master title style</a:t>
            </a:r>
          </a:p>
        </p:txBody>
      </p:sp>
      <p:sp>
        <p:nvSpPr>
          <p:cNvPr id="3" name="Vertical Text Placeholder 2">
            <a:extLst>
              <a:ext uri="{FF2B5EF4-FFF2-40B4-BE49-F238E27FC236}">
                <a16:creationId xmlns:a16="http://schemas.microsoft.com/office/drawing/2014/main" id="{42FEFF2A-08E8-447D-85C7-7D5A9C422C9D}"/>
              </a:ext>
            </a:extLst>
          </p:cNvPr>
          <p:cNvSpPr>
            <a:spLocks noGrp="1"/>
          </p:cNvSpPr>
          <p:nvPr>
            <p:ph type="body" orient="vert" idx="1"/>
          </p:nvPr>
        </p:nvSpPr>
        <p:spPr>
          <a:xfrm>
            <a:off x="838200" y="876299"/>
            <a:ext cx="7734300" cy="51816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D40030D-E580-4B0C-B5A8-2C8A094D9D8A}"/>
              </a:ext>
            </a:extLst>
          </p:cNvPr>
          <p:cNvSpPr>
            <a:spLocks noGrp="1"/>
          </p:cNvSpPr>
          <p:nvPr>
            <p:ph type="dt" sz="half" idx="10"/>
          </p:nvPr>
        </p:nvSpPr>
        <p:spPr/>
        <p:txBody>
          <a:bodyPr/>
          <a:lstStyle/>
          <a:p>
            <a:fld id="{326951E3-958F-4611-B170-D081BA0250F9}" type="datetimeFigureOut">
              <a:rPr lang="en-US" smtClean="0"/>
              <a:t>1/30/23</a:t>
            </a:fld>
            <a:endParaRPr lang="en-US"/>
          </a:p>
        </p:txBody>
      </p:sp>
      <p:sp>
        <p:nvSpPr>
          <p:cNvPr id="5" name="Footer Placeholder 4">
            <a:extLst>
              <a:ext uri="{FF2B5EF4-FFF2-40B4-BE49-F238E27FC236}">
                <a16:creationId xmlns:a16="http://schemas.microsoft.com/office/drawing/2014/main" id="{4F2DCAEB-1B6E-492E-918E-47179AF48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E4A38-A745-436E-9E33-63B9F81C0917}"/>
              </a:ext>
            </a:extLst>
          </p:cNvPr>
          <p:cNvSpPr>
            <a:spLocks noGrp="1"/>
          </p:cNvSpPr>
          <p:nvPr>
            <p:ph type="sldNum" sz="quarter" idx="12"/>
          </p:nvPr>
        </p:nvSpPr>
        <p:spPr/>
        <p:txBody>
          <a:bodyPr/>
          <a:lstStyle/>
          <a:p>
            <a:fld id="{57871EFB-7B9E-4E86-A89E-697E8EBB06F2}" type="slidenum">
              <a:rPr lang="en-US" smtClean="0"/>
              <a:t>‹n°›</a:t>
            </a:fld>
            <a:endParaRPr lang="en-US"/>
          </a:p>
        </p:txBody>
      </p:sp>
    </p:spTree>
    <p:extLst>
      <p:ext uri="{BB962C8B-B14F-4D97-AF65-F5344CB8AC3E}">
        <p14:creationId xmlns:p14="http://schemas.microsoft.com/office/powerpoint/2010/main" val="71871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BFD42-94A9-4345-AF38-7D562B5021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64C458-A63B-4032-B4EC-732DAC188C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A855B5-7F2F-408B-800D-92CB34B99234}"/>
              </a:ext>
            </a:extLst>
          </p:cNvPr>
          <p:cNvSpPr>
            <a:spLocks noGrp="1"/>
          </p:cNvSpPr>
          <p:nvPr>
            <p:ph type="dt" sz="half" idx="10"/>
          </p:nvPr>
        </p:nvSpPr>
        <p:spPr/>
        <p:txBody>
          <a:bodyPr/>
          <a:lstStyle/>
          <a:p>
            <a:fld id="{326951E3-958F-4611-B170-D081BA0250F9}" type="datetimeFigureOut">
              <a:rPr lang="en-US" smtClean="0"/>
              <a:t>1/30/23</a:t>
            </a:fld>
            <a:endParaRPr lang="en-US"/>
          </a:p>
        </p:txBody>
      </p:sp>
      <p:sp>
        <p:nvSpPr>
          <p:cNvPr id="5" name="Footer Placeholder 4">
            <a:extLst>
              <a:ext uri="{FF2B5EF4-FFF2-40B4-BE49-F238E27FC236}">
                <a16:creationId xmlns:a16="http://schemas.microsoft.com/office/drawing/2014/main" id="{5C203412-EA6B-43CA-8B3A-F502587CB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6E9EE-F895-4ECE-B4B2-586D65ED8432}"/>
              </a:ext>
            </a:extLst>
          </p:cNvPr>
          <p:cNvSpPr>
            <a:spLocks noGrp="1"/>
          </p:cNvSpPr>
          <p:nvPr>
            <p:ph type="sldNum" sz="quarter" idx="12"/>
          </p:nvPr>
        </p:nvSpPr>
        <p:spPr/>
        <p:txBody>
          <a:bodyPr/>
          <a:lstStyle/>
          <a:p>
            <a:fld id="{57871EFB-7B9E-4E86-A89E-697E8EBB06F2}" type="slidenum">
              <a:rPr lang="en-US" smtClean="0"/>
              <a:t>‹n°›</a:t>
            </a:fld>
            <a:endParaRPr lang="en-US"/>
          </a:p>
        </p:txBody>
      </p:sp>
    </p:spTree>
    <p:extLst>
      <p:ext uri="{BB962C8B-B14F-4D97-AF65-F5344CB8AC3E}">
        <p14:creationId xmlns:p14="http://schemas.microsoft.com/office/powerpoint/2010/main" val="154267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193F-AFAD-4A9A-B0EF-530DFB19D8DD}"/>
              </a:ext>
            </a:extLst>
          </p:cNvPr>
          <p:cNvSpPr>
            <a:spLocks noGrp="1"/>
          </p:cNvSpPr>
          <p:nvPr>
            <p:ph type="title"/>
          </p:nvPr>
        </p:nvSpPr>
        <p:spPr>
          <a:xfrm>
            <a:off x="831849" y="876299"/>
            <a:ext cx="7876722" cy="3713165"/>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EFD1BBE4-9FC1-4F89-B120-1C49D816FDB9}"/>
              </a:ext>
            </a:extLst>
          </p:cNvPr>
          <p:cNvSpPr>
            <a:spLocks noGrp="1"/>
          </p:cNvSpPr>
          <p:nvPr>
            <p:ph type="body" idx="1"/>
          </p:nvPr>
        </p:nvSpPr>
        <p:spPr>
          <a:xfrm>
            <a:off x="831850" y="4746170"/>
            <a:ext cx="6781301" cy="1048455"/>
          </a:xfrm>
        </p:spPr>
        <p:txBody>
          <a:bodyPr>
            <a:normAutofit/>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3530A6B-E3FD-4920-8128-C263CA1D65D1}"/>
              </a:ext>
            </a:extLst>
          </p:cNvPr>
          <p:cNvSpPr>
            <a:spLocks noGrp="1"/>
          </p:cNvSpPr>
          <p:nvPr>
            <p:ph type="dt" sz="half" idx="10"/>
          </p:nvPr>
        </p:nvSpPr>
        <p:spPr/>
        <p:txBody>
          <a:bodyPr/>
          <a:lstStyle/>
          <a:p>
            <a:fld id="{326951E3-958F-4611-B170-D081BA0250F9}" type="datetimeFigureOut">
              <a:rPr lang="en-US" smtClean="0"/>
              <a:t>1/30/23</a:t>
            </a:fld>
            <a:endParaRPr lang="en-US"/>
          </a:p>
        </p:txBody>
      </p:sp>
      <p:sp>
        <p:nvSpPr>
          <p:cNvPr id="5" name="Footer Placeholder 4">
            <a:extLst>
              <a:ext uri="{FF2B5EF4-FFF2-40B4-BE49-F238E27FC236}">
                <a16:creationId xmlns:a16="http://schemas.microsoft.com/office/drawing/2014/main" id="{8C166B85-0649-47DB-AD69-458D8F600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25931-A293-42E9-BDF5-B2AE121D73AD}"/>
              </a:ext>
            </a:extLst>
          </p:cNvPr>
          <p:cNvSpPr>
            <a:spLocks noGrp="1"/>
          </p:cNvSpPr>
          <p:nvPr>
            <p:ph type="sldNum" sz="quarter" idx="12"/>
          </p:nvPr>
        </p:nvSpPr>
        <p:spPr/>
        <p:txBody>
          <a:bodyPr/>
          <a:lstStyle/>
          <a:p>
            <a:fld id="{57871EFB-7B9E-4E86-A89E-697E8EBB06F2}" type="slidenum">
              <a:rPr lang="en-US" smtClean="0"/>
              <a:t>‹n°›</a:t>
            </a:fld>
            <a:endParaRPr lang="en-US"/>
          </a:p>
        </p:txBody>
      </p:sp>
    </p:spTree>
    <p:extLst>
      <p:ext uri="{BB962C8B-B14F-4D97-AF65-F5344CB8AC3E}">
        <p14:creationId xmlns:p14="http://schemas.microsoft.com/office/powerpoint/2010/main" val="2557919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5262B-ECD6-47BB-A6F1-92A6033E93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8B8779-51E9-44D1-9F7B-28F3C6D3C44D}"/>
              </a:ext>
            </a:extLst>
          </p:cNvPr>
          <p:cNvSpPr>
            <a:spLocks noGrp="1"/>
          </p:cNvSpPr>
          <p:nvPr>
            <p:ph sz="half" idx="1"/>
          </p:nvPr>
        </p:nvSpPr>
        <p:spPr>
          <a:xfrm>
            <a:off x="848474" y="2080517"/>
            <a:ext cx="4970124" cy="397738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E8BFB-5295-4C5E-9CB1-E276E9D0E51F}"/>
              </a:ext>
            </a:extLst>
          </p:cNvPr>
          <p:cNvSpPr>
            <a:spLocks noGrp="1"/>
          </p:cNvSpPr>
          <p:nvPr>
            <p:ph sz="half" idx="2"/>
          </p:nvPr>
        </p:nvSpPr>
        <p:spPr>
          <a:xfrm>
            <a:off x="6310899" y="2080517"/>
            <a:ext cx="4970124" cy="39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5E22BF-1819-4301-B699-EF5A2F4D9BC4}"/>
              </a:ext>
            </a:extLst>
          </p:cNvPr>
          <p:cNvSpPr>
            <a:spLocks noGrp="1"/>
          </p:cNvSpPr>
          <p:nvPr>
            <p:ph type="dt" sz="half" idx="10"/>
          </p:nvPr>
        </p:nvSpPr>
        <p:spPr/>
        <p:txBody>
          <a:bodyPr/>
          <a:lstStyle/>
          <a:p>
            <a:fld id="{326951E3-958F-4611-B170-D081BA0250F9}" type="datetimeFigureOut">
              <a:rPr lang="en-US" smtClean="0"/>
              <a:t>1/30/23</a:t>
            </a:fld>
            <a:endParaRPr lang="en-US"/>
          </a:p>
        </p:txBody>
      </p:sp>
      <p:sp>
        <p:nvSpPr>
          <p:cNvPr id="6" name="Footer Placeholder 5">
            <a:extLst>
              <a:ext uri="{FF2B5EF4-FFF2-40B4-BE49-F238E27FC236}">
                <a16:creationId xmlns:a16="http://schemas.microsoft.com/office/drawing/2014/main" id="{3600A2DF-39DE-49C3-A213-3E8423C7A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55D3A8-238B-4A68-A9F9-672D2F06070B}"/>
              </a:ext>
            </a:extLst>
          </p:cNvPr>
          <p:cNvSpPr>
            <a:spLocks noGrp="1"/>
          </p:cNvSpPr>
          <p:nvPr>
            <p:ph type="sldNum" sz="quarter" idx="12"/>
          </p:nvPr>
        </p:nvSpPr>
        <p:spPr/>
        <p:txBody>
          <a:bodyPr/>
          <a:lstStyle/>
          <a:p>
            <a:fld id="{57871EFB-7B9E-4E86-A89E-697E8EBB06F2}" type="slidenum">
              <a:rPr lang="en-US" smtClean="0"/>
              <a:t>‹n°›</a:t>
            </a:fld>
            <a:endParaRPr lang="en-US"/>
          </a:p>
        </p:txBody>
      </p:sp>
    </p:spTree>
    <p:extLst>
      <p:ext uri="{BB962C8B-B14F-4D97-AF65-F5344CB8AC3E}">
        <p14:creationId xmlns:p14="http://schemas.microsoft.com/office/powerpoint/2010/main" val="3597661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7D468-D010-4225-B024-DCEF543BCEB9}"/>
              </a:ext>
            </a:extLst>
          </p:cNvPr>
          <p:cNvSpPr>
            <a:spLocks noGrp="1"/>
          </p:cNvSpPr>
          <p:nvPr>
            <p:ph type="title"/>
          </p:nvPr>
        </p:nvSpPr>
        <p:spPr>
          <a:xfrm>
            <a:off x="839788" y="571955"/>
            <a:ext cx="10441236" cy="1398359"/>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73D60A0-FCAB-425A-9ECD-94CDE4F472C6}"/>
              </a:ext>
            </a:extLst>
          </p:cNvPr>
          <p:cNvSpPr>
            <a:spLocks noGrp="1"/>
          </p:cNvSpPr>
          <p:nvPr>
            <p:ph type="body" idx="1"/>
          </p:nvPr>
        </p:nvSpPr>
        <p:spPr>
          <a:xfrm>
            <a:off x="844926" y="1983242"/>
            <a:ext cx="5007110"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16F986B-07CB-4FB0-9419-2AAB318B8A10}"/>
              </a:ext>
            </a:extLst>
          </p:cNvPr>
          <p:cNvSpPr>
            <a:spLocks noGrp="1"/>
          </p:cNvSpPr>
          <p:nvPr>
            <p:ph sz="half" idx="2"/>
          </p:nvPr>
        </p:nvSpPr>
        <p:spPr>
          <a:xfrm>
            <a:off x="850063" y="2813959"/>
            <a:ext cx="5007110"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DA9D784-7968-4E8B-B704-E42EE8F1872F}"/>
              </a:ext>
            </a:extLst>
          </p:cNvPr>
          <p:cNvSpPr>
            <a:spLocks noGrp="1"/>
          </p:cNvSpPr>
          <p:nvPr>
            <p:ph type="body" sz="quarter" idx="3"/>
          </p:nvPr>
        </p:nvSpPr>
        <p:spPr>
          <a:xfrm>
            <a:off x="6249255" y="1983242"/>
            <a:ext cx="5031769"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45754F-08D1-4593-988F-95F0ED1A017D}"/>
              </a:ext>
            </a:extLst>
          </p:cNvPr>
          <p:cNvSpPr>
            <a:spLocks noGrp="1"/>
          </p:cNvSpPr>
          <p:nvPr>
            <p:ph sz="quarter" idx="4"/>
          </p:nvPr>
        </p:nvSpPr>
        <p:spPr>
          <a:xfrm>
            <a:off x="6249255" y="2813959"/>
            <a:ext cx="5031769"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FED2E61-83B4-4C8F-BBFE-D95920342A1B}"/>
              </a:ext>
            </a:extLst>
          </p:cNvPr>
          <p:cNvSpPr>
            <a:spLocks noGrp="1"/>
          </p:cNvSpPr>
          <p:nvPr>
            <p:ph type="dt" sz="half" idx="10"/>
          </p:nvPr>
        </p:nvSpPr>
        <p:spPr/>
        <p:txBody>
          <a:bodyPr/>
          <a:lstStyle/>
          <a:p>
            <a:fld id="{326951E3-958F-4611-B170-D081BA0250F9}" type="datetimeFigureOut">
              <a:rPr lang="en-US" smtClean="0"/>
              <a:t>1/30/23</a:t>
            </a:fld>
            <a:endParaRPr lang="en-US"/>
          </a:p>
        </p:txBody>
      </p:sp>
      <p:sp>
        <p:nvSpPr>
          <p:cNvPr id="8" name="Footer Placeholder 7">
            <a:extLst>
              <a:ext uri="{FF2B5EF4-FFF2-40B4-BE49-F238E27FC236}">
                <a16:creationId xmlns:a16="http://schemas.microsoft.com/office/drawing/2014/main" id="{5E80C136-A664-4013-8073-B0C6BDEF8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AE9547-8EE7-461B-9E99-484B11E918A7}"/>
              </a:ext>
            </a:extLst>
          </p:cNvPr>
          <p:cNvSpPr>
            <a:spLocks noGrp="1"/>
          </p:cNvSpPr>
          <p:nvPr>
            <p:ph type="sldNum" sz="quarter" idx="12"/>
          </p:nvPr>
        </p:nvSpPr>
        <p:spPr/>
        <p:txBody>
          <a:bodyPr/>
          <a:lstStyle/>
          <a:p>
            <a:fld id="{57871EFB-7B9E-4E86-A89E-697E8EBB06F2}" type="slidenum">
              <a:rPr lang="en-US" smtClean="0"/>
              <a:t>‹n°›</a:t>
            </a:fld>
            <a:endParaRPr lang="en-US"/>
          </a:p>
        </p:txBody>
      </p:sp>
    </p:spTree>
    <p:extLst>
      <p:ext uri="{BB962C8B-B14F-4D97-AF65-F5344CB8AC3E}">
        <p14:creationId xmlns:p14="http://schemas.microsoft.com/office/powerpoint/2010/main" val="625875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2E667-0EFA-4EE6-8E4D-20805309A8A4}"/>
              </a:ext>
            </a:extLst>
          </p:cNvPr>
          <p:cNvSpPr>
            <a:spLocks noGrp="1"/>
          </p:cNvSpPr>
          <p:nvPr>
            <p:ph type="title"/>
          </p:nvPr>
        </p:nvSpPr>
        <p:spPr>
          <a:xfrm>
            <a:off x="849759" y="895440"/>
            <a:ext cx="10138451" cy="1832349"/>
          </a:xfrm>
        </p:spPr>
        <p:txBody>
          <a:bodyPr anchor="t">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27EE4825-BB8C-4567-B407-B4452409D7D8}"/>
              </a:ext>
            </a:extLst>
          </p:cNvPr>
          <p:cNvSpPr>
            <a:spLocks noGrp="1"/>
          </p:cNvSpPr>
          <p:nvPr>
            <p:ph type="dt" sz="half" idx="10"/>
          </p:nvPr>
        </p:nvSpPr>
        <p:spPr/>
        <p:txBody>
          <a:bodyPr/>
          <a:lstStyle/>
          <a:p>
            <a:fld id="{326951E3-958F-4611-B170-D081BA0250F9}" type="datetimeFigureOut">
              <a:rPr lang="en-US" smtClean="0"/>
              <a:t>1/30/23</a:t>
            </a:fld>
            <a:endParaRPr lang="en-US"/>
          </a:p>
        </p:txBody>
      </p:sp>
      <p:sp>
        <p:nvSpPr>
          <p:cNvPr id="4" name="Footer Placeholder 3">
            <a:extLst>
              <a:ext uri="{FF2B5EF4-FFF2-40B4-BE49-F238E27FC236}">
                <a16:creationId xmlns:a16="http://schemas.microsoft.com/office/drawing/2014/main" id="{70838892-25DB-4A4E-9D43-6058C45C53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C3DDDA-48EF-4B42-9980-4762AF5094E2}"/>
              </a:ext>
            </a:extLst>
          </p:cNvPr>
          <p:cNvSpPr>
            <a:spLocks noGrp="1"/>
          </p:cNvSpPr>
          <p:nvPr>
            <p:ph type="sldNum" sz="quarter" idx="12"/>
          </p:nvPr>
        </p:nvSpPr>
        <p:spPr/>
        <p:txBody>
          <a:bodyPr/>
          <a:lstStyle/>
          <a:p>
            <a:fld id="{57871EFB-7B9E-4E86-A89E-697E8EBB06F2}" type="slidenum">
              <a:rPr lang="en-US" smtClean="0"/>
              <a:t>‹n°›</a:t>
            </a:fld>
            <a:endParaRPr lang="en-US"/>
          </a:p>
        </p:txBody>
      </p:sp>
    </p:spTree>
    <p:extLst>
      <p:ext uri="{BB962C8B-B14F-4D97-AF65-F5344CB8AC3E}">
        <p14:creationId xmlns:p14="http://schemas.microsoft.com/office/powerpoint/2010/main" val="1579366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EFA7D9-6801-4DD0-8D7D-505212F466BD}"/>
              </a:ext>
            </a:extLst>
          </p:cNvPr>
          <p:cNvSpPr>
            <a:spLocks noGrp="1"/>
          </p:cNvSpPr>
          <p:nvPr>
            <p:ph type="dt" sz="half" idx="10"/>
          </p:nvPr>
        </p:nvSpPr>
        <p:spPr/>
        <p:txBody>
          <a:bodyPr/>
          <a:lstStyle/>
          <a:p>
            <a:fld id="{326951E3-958F-4611-B170-D081BA0250F9}" type="datetimeFigureOut">
              <a:rPr lang="en-US" smtClean="0"/>
              <a:t>1/30/23</a:t>
            </a:fld>
            <a:endParaRPr lang="en-US"/>
          </a:p>
        </p:txBody>
      </p:sp>
      <p:sp>
        <p:nvSpPr>
          <p:cNvPr id="3" name="Footer Placeholder 2">
            <a:extLst>
              <a:ext uri="{FF2B5EF4-FFF2-40B4-BE49-F238E27FC236}">
                <a16:creationId xmlns:a16="http://schemas.microsoft.com/office/drawing/2014/main" id="{9E6FA3EA-1519-4178-AC3A-231A5BAA79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423DBE-6FD6-4D60-8336-7843B4BD30B0}"/>
              </a:ext>
            </a:extLst>
          </p:cNvPr>
          <p:cNvSpPr>
            <a:spLocks noGrp="1"/>
          </p:cNvSpPr>
          <p:nvPr>
            <p:ph type="sldNum" sz="quarter" idx="12"/>
          </p:nvPr>
        </p:nvSpPr>
        <p:spPr/>
        <p:txBody>
          <a:bodyPr/>
          <a:lstStyle/>
          <a:p>
            <a:fld id="{57871EFB-7B9E-4E86-A89E-697E8EBB06F2}" type="slidenum">
              <a:rPr lang="en-US" smtClean="0"/>
              <a:t>‹n°›</a:t>
            </a:fld>
            <a:endParaRPr lang="en-US"/>
          </a:p>
        </p:txBody>
      </p:sp>
    </p:spTree>
    <p:extLst>
      <p:ext uri="{BB962C8B-B14F-4D97-AF65-F5344CB8AC3E}">
        <p14:creationId xmlns:p14="http://schemas.microsoft.com/office/powerpoint/2010/main" val="3450346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2D9AE-CA1A-4751-9B33-0AC09CE629C8}"/>
              </a:ext>
            </a:extLst>
          </p:cNvPr>
          <p:cNvSpPr>
            <a:spLocks noGrp="1"/>
          </p:cNvSpPr>
          <p:nvPr>
            <p:ph type="title"/>
          </p:nvPr>
        </p:nvSpPr>
        <p:spPr>
          <a:xfrm>
            <a:off x="839789" y="996948"/>
            <a:ext cx="3046410" cy="1479551"/>
          </a:xfrm>
        </p:spPr>
        <p:txBody>
          <a:bodyPr anchor="t">
            <a:normAutofit/>
          </a:bodyPr>
          <a:lstStyle>
            <a:lvl1pPr>
              <a:lnSpc>
                <a:spcPct val="110000"/>
              </a:lnSpc>
              <a:defRPr sz="2400" cap="all" spc="4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E4DF9941-76E5-42B5-8464-C1A7010D94F0}"/>
              </a:ext>
            </a:extLst>
          </p:cNvPr>
          <p:cNvSpPr>
            <a:spLocks noGrp="1"/>
          </p:cNvSpPr>
          <p:nvPr>
            <p:ph idx="1"/>
          </p:nvPr>
        </p:nvSpPr>
        <p:spPr>
          <a:xfrm>
            <a:off x="5260796" y="876300"/>
            <a:ext cx="5758235" cy="5181599"/>
          </a:xfrm>
        </p:spPr>
        <p:txBody>
          <a:bodyPr>
            <a:normAutofit/>
          </a:bodyPr>
          <a:lstStyle>
            <a:lvl1pPr>
              <a:defRPr sz="3600"/>
            </a:lvl1pPr>
            <a:lvl2pPr>
              <a:defRPr sz="3200"/>
            </a:lvl2pPr>
            <a:lvl3pPr>
              <a:defRPr sz="2800"/>
            </a:lvl3pPr>
            <a:lvl4pPr>
              <a:defRPr sz="2400"/>
            </a:lvl4pPr>
            <a:lvl5pPr>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484785D8-F112-415F-9AB4-5F2AC060D127}"/>
              </a:ext>
            </a:extLst>
          </p:cNvPr>
          <p:cNvSpPr>
            <a:spLocks noGrp="1"/>
          </p:cNvSpPr>
          <p:nvPr>
            <p:ph type="body" sz="half" idx="2"/>
          </p:nvPr>
        </p:nvSpPr>
        <p:spPr>
          <a:xfrm>
            <a:off x="839789" y="2666144"/>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670A0B3-4E9C-4FAC-B1D1-2673F7B5A10F}"/>
              </a:ext>
            </a:extLst>
          </p:cNvPr>
          <p:cNvSpPr>
            <a:spLocks noGrp="1"/>
          </p:cNvSpPr>
          <p:nvPr>
            <p:ph type="dt" sz="half" idx="10"/>
          </p:nvPr>
        </p:nvSpPr>
        <p:spPr/>
        <p:txBody>
          <a:bodyPr/>
          <a:lstStyle/>
          <a:p>
            <a:fld id="{326951E3-958F-4611-B170-D081BA0250F9}" type="datetimeFigureOut">
              <a:rPr lang="en-US" smtClean="0"/>
              <a:t>1/30/23</a:t>
            </a:fld>
            <a:endParaRPr lang="en-US"/>
          </a:p>
        </p:txBody>
      </p:sp>
      <p:sp>
        <p:nvSpPr>
          <p:cNvPr id="6" name="Footer Placeholder 5">
            <a:extLst>
              <a:ext uri="{FF2B5EF4-FFF2-40B4-BE49-F238E27FC236}">
                <a16:creationId xmlns:a16="http://schemas.microsoft.com/office/drawing/2014/main" id="{E1AA370A-33F5-48A6-962A-47C0F15D4C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AD606-A37D-4697-AA7A-EAE4F101A707}"/>
              </a:ext>
            </a:extLst>
          </p:cNvPr>
          <p:cNvSpPr>
            <a:spLocks noGrp="1"/>
          </p:cNvSpPr>
          <p:nvPr>
            <p:ph type="sldNum" sz="quarter" idx="12"/>
          </p:nvPr>
        </p:nvSpPr>
        <p:spPr/>
        <p:txBody>
          <a:bodyPr/>
          <a:lstStyle/>
          <a:p>
            <a:fld id="{57871EFB-7B9E-4E86-A89E-697E8EBB06F2}" type="slidenum">
              <a:rPr lang="en-US" smtClean="0"/>
              <a:t>‹n°›</a:t>
            </a:fld>
            <a:endParaRPr lang="en-US"/>
          </a:p>
        </p:txBody>
      </p:sp>
      <p:cxnSp>
        <p:nvCxnSpPr>
          <p:cNvPr id="9" name="Straight Connector 8">
            <a:extLst>
              <a:ext uri="{FF2B5EF4-FFF2-40B4-BE49-F238E27FC236}">
                <a16:creationId xmlns:a16="http://schemas.microsoft.com/office/drawing/2014/main" id="{644E0B5E-1030-4A34-AB09-05ACB45CE993}"/>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8401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1D4C-0A93-40A6-9645-5EF7DE6C5977}"/>
              </a:ext>
            </a:extLst>
          </p:cNvPr>
          <p:cNvSpPr>
            <a:spLocks noGrp="1"/>
          </p:cNvSpPr>
          <p:nvPr>
            <p:ph type="title"/>
          </p:nvPr>
        </p:nvSpPr>
        <p:spPr>
          <a:xfrm>
            <a:off x="839789" y="989314"/>
            <a:ext cx="3046409" cy="1487185"/>
          </a:xfrm>
        </p:spPr>
        <p:txBody>
          <a:bodyPr anchor="t">
            <a:normAutofit/>
          </a:bodyPr>
          <a:lstStyle>
            <a:lvl1pPr>
              <a:lnSpc>
                <a:spcPct val="110000"/>
              </a:lnSpc>
              <a:defRPr sz="2400" cap="all" spc="300" baseline="0"/>
            </a:lvl1pPr>
          </a:lstStyle>
          <a:p>
            <a:r>
              <a:rPr lang="en-US" dirty="0"/>
              <a:t>Click to edit Master title style</a:t>
            </a:r>
          </a:p>
        </p:txBody>
      </p:sp>
      <p:sp>
        <p:nvSpPr>
          <p:cNvPr id="3" name="Picture Placeholder 2">
            <a:extLst>
              <a:ext uri="{FF2B5EF4-FFF2-40B4-BE49-F238E27FC236}">
                <a16:creationId xmlns:a16="http://schemas.microsoft.com/office/drawing/2014/main" id="{222F9455-852F-4604-87D4-801E8D5DB502}"/>
              </a:ext>
            </a:extLst>
          </p:cNvPr>
          <p:cNvSpPr>
            <a:spLocks noGrp="1"/>
          </p:cNvSpPr>
          <p:nvPr>
            <p:ph type="pic" idx="1"/>
          </p:nvPr>
        </p:nvSpPr>
        <p:spPr>
          <a:xfrm>
            <a:off x="5334004" y="876300"/>
            <a:ext cx="5943596"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8842061-B161-4973-9EE4-76D0B73FC18C}"/>
              </a:ext>
            </a:extLst>
          </p:cNvPr>
          <p:cNvSpPr>
            <a:spLocks noGrp="1"/>
          </p:cNvSpPr>
          <p:nvPr>
            <p:ph type="body" sz="half" idx="2"/>
          </p:nvPr>
        </p:nvSpPr>
        <p:spPr>
          <a:xfrm>
            <a:off x="839789" y="2666143"/>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5DDCE2E0-050A-4BC2-91DF-7A00811D28EB}"/>
              </a:ext>
            </a:extLst>
          </p:cNvPr>
          <p:cNvSpPr>
            <a:spLocks noGrp="1"/>
          </p:cNvSpPr>
          <p:nvPr>
            <p:ph type="dt" sz="half" idx="10"/>
          </p:nvPr>
        </p:nvSpPr>
        <p:spPr/>
        <p:txBody>
          <a:bodyPr/>
          <a:lstStyle/>
          <a:p>
            <a:fld id="{326951E3-958F-4611-B170-D081BA0250F9}" type="datetimeFigureOut">
              <a:rPr lang="en-US" smtClean="0"/>
              <a:t>1/30/23</a:t>
            </a:fld>
            <a:endParaRPr lang="en-US"/>
          </a:p>
        </p:txBody>
      </p:sp>
      <p:sp>
        <p:nvSpPr>
          <p:cNvPr id="6" name="Footer Placeholder 5">
            <a:extLst>
              <a:ext uri="{FF2B5EF4-FFF2-40B4-BE49-F238E27FC236}">
                <a16:creationId xmlns:a16="http://schemas.microsoft.com/office/drawing/2014/main" id="{260AB003-B443-4B96-9DD9-4284E7E1E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179DBA-16C0-4FFB-B367-B96169B4B005}"/>
              </a:ext>
            </a:extLst>
          </p:cNvPr>
          <p:cNvSpPr>
            <a:spLocks noGrp="1"/>
          </p:cNvSpPr>
          <p:nvPr>
            <p:ph type="sldNum" sz="quarter" idx="12"/>
          </p:nvPr>
        </p:nvSpPr>
        <p:spPr/>
        <p:txBody>
          <a:bodyPr/>
          <a:lstStyle/>
          <a:p>
            <a:fld id="{57871EFB-7B9E-4E86-A89E-697E8EBB06F2}" type="slidenum">
              <a:rPr lang="en-US" smtClean="0"/>
              <a:t>‹n°›</a:t>
            </a:fld>
            <a:endParaRPr lang="en-US"/>
          </a:p>
        </p:txBody>
      </p:sp>
      <p:cxnSp>
        <p:nvCxnSpPr>
          <p:cNvPr id="13" name="Straight Connector 12">
            <a:extLst>
              <a:ext uri="{FF2B5EF4-FFF2-40B4-BE49-F238E27FC236}">
                <a16:creationId xmlns:a16="http://schemas.microsoft.com/office/drawing/2014/main" id="{C9F2BD78-1D6B-4742-9726-75646D91F4AC}"/>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0800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98CBCD-166B-4F97-A6DF-DAA3BF2B25A3}"/>
              </a:ext>
            </a:extLst>
          </p:cNvPr>
          <p:cNvSpPr>
            <a:spLocks noGrp="1"/>
          </p:cNvSpPr>
          <p:nvPr>
            <p:ph type="title"/>
          </p:nvPr>
        </p:nvSpPr>
        <p:spPr>
          <a:xfrm>
            <a:off x="849760" y="876302"/>
            <a:ext cx="10427840" cy="108605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0664D6D9-636D-450B-839A-22AE0CED2315}"/>
              </a:ext>
            </a:extLst>
          </p:cNvPr>
          <p:cNvSpPr>
            <a:spLocks noGrp="1"/>
          </p:cNvSpPr>
          <p:nvPr>
            <p:ph type="body" idx="1"/>
          </p:nvPr>
        </p:nvSpPr>
        <p:spPr>
          <a:xfrm>
            <a:off x="849758" y="2065984"/>
            <a:ext cx="10427841" cy="390329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FE6CAEC-1EE5-4B71-9646-5C378EEBEFE8}"/>
              </a:ext>
            </a:extLst>
          </p:cNvPr>
          <p:cNvSpPr>
            <a:spLocks noGrp="1"/>
          </p:cNvSpPr>
          <p:nvPr>
            <p:ph type="dt" sz="half" idx="2"/>
          </p:nvPr>
        </p:nvSpPr>
        <p:spPr>
          <a:xfrm>
            <a:off x="7382838" y="6356350"/>
            <a:ext cx="3361362" cy="365125"/>
          </a:xfrm>
          <a:prstGeom prst="rect">
            <a:avLst/>
          </a:prstGeom>
        </p:spPr>
        <p:txBody>
          <a:bodyPr vert="horz" lIns="91440" tIns="45720" rIns="91440" bIns="45720" rtlCol="0" anchor="ctr"/>
          <a:lstStyle>
            <a:lvl1pPr algn="r">
              <a:defRPr sz="900">
                <a:solidFill>
                  <a:schemeClr val="tx2"/>
                </a:solidFill>
              </a:defRPr>
            </a:lvl1pPr>
          </a:lstStyle>
          <a:p>
            <a:fld id="{326951E3-958F-4611-B170-D081BA0250F9}" type="datetimeFigureOut">
              <a:rPr lang="en-US" smtClean="0"/>
              <a:pPr/>
              <a:t>1/30/23</a:t>
            </a:fld>
            <a:endParaRPr lang="en-US" dirty="0"/>
          </a:p>
        </p:txBody>
      </p:sp>
      <p:sp>
        <p:nvSpPr>
          <p:cNvPr id="5" name="Footer Placeholder 4">
            <a:extLst>
              <a:ext uri="{FF2B5EF4-FFF2-40B4-BE49-F238E27FC236}">
                <a16:creationId xmlns:a16="http://schemas.microsoft.com/office/drawing/2014/main" id="{66570EF8-70B2-4AFC-8388-691A146AA75A}"/>
              </a:ext>
            </a:extLst>
          </p:cNvPr>
          <p:cNvSpPr>
            <a:spLocks noGrp="1"/>
          </p:cNvSpPr>
          <p:nvPr>
            <p:ph type="ftr" sz="quarter" idx="3"/>
          </p:nvPr>
        </p:nvSpPr>
        <p:spPr>
          <a:xfrm>
            <a:off x="858748" y="6356350"/>
            <a:ext cx="4114800" cy="365125"/>
          </a:xfrm>
          <a:prstGeom prst="rect">
            <a:avLst/>
          </a:prstGeom>
        </p:spPr>
        <p:txBody>
          <a:bodyPr vert="horz" lIns="91440" tIns="45720" rIns="91440" bIns="45720" rtlCol="0" anchor="ctr"/>
          <a:lstStyle>
            <a:lvl1pPr algn="l">
              <a:defRPr sz="900" cap="none" spc="0" baseline="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52F07DC7-D05C-4038-B51A-F00B7B9C996A}"/>
              </a:ext>
            </a:extLst>
          </p:cNvPr>
          <p:cNvSpPr>
            <a:spLocks noGrp="1"/>
          </p:cNvSpPr>
          <p:nvPr>
            <p:ph type="sldNum" sz="quarter" idx="4"/>
          </p:nvPr>
        </p:nvSpPr>
        <p:spPr>
          <a:xfrm>
            <a:off x="10820400" y="6356350"/>
            <a:ext cx="617669" cy="365125"/>
          </a:xfrm>
          <a:prstGeom prst="rect">
            <a:avLst/>
          </a:prstGeom>
        </p:spPr>
        <p:txBody>
          <a:bodyPr vert="horz" lIns="91440" tIns="45720" rIns="91440" bIns="45720" rtlCol="0" anchor="ctr"/>
          <a:lstStyle>
            <a:lvl1pPr algn="r">
              <a:defRPr sz="900" i="1">
                <a:solidFill>
                  <a:schemeClr val="tx2"/>
                </a:solidFill>
              </a:defRPr>
            </a:lvl1pPr>
          </a:lstStyle>
          <a:p>
            <a:fld id="{57871EFB-7B9E-4E86-A89E-697E8EBB06F2}" type="slidenum">
              <a:rPr lang="en-US" smtClean="0"/>
              <a:pPr/>
              <a:t>‹n°›</a:t>
            </a:fld>
            <a:endParaRPr lang="en-US" dirty="0"/>
          </a:p>
        </p:txBody>
      </p:sp>
      <p:cxnSp>
        <p:nvCxnSpPr>
          <p:cNvPr id="34" name="Straight Connector 33">
            <a:extLst>
              <a:ext uri="{FF2B5EF4-FFF2-40B4-BE49-F238E27FC236}">
                <a16:creationId xmlns:a16="http://schemas.microsoft.com/office/drawing/2014/main" id="{EAD4CCDA-06BF-4D2A-B44F-195AEC0B5B22}"/>
              </a:ext>
            </a:extLst>
          </p:cNvPr>
          <p:cNvCxnSpPr>
            <a:cxnSpLocks/>
          </p:cNvCxnSpPr>
          <p:nvPr/>
        </p:nvCxnSpPr>
        <p:spPr>
          <a:xfrm>
            <a:off x="952498" y="6252722"/>
            <a:ext cx="10325101"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746205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SzPct val="70000"/>
        <a:buFont typeface="Arial" panose="020B0604020202020204" pitchFamily="34" charset="0"/>
        <a:buChar char="•"/>
        <a:defRPr sz="2000" kern="1200">
          <a:solidFill>
            <a:schemeClr val="tx2"/>
          </a:solidFill>
          <a:latin typeface="+mn-lt"/>
          <a:ea typeface="+mn-ea"/>
          <a:cs typeface="+mn-cs"/>
        </a:defRPr>
      </a:lvl1pPr>
      <a:lvl2pPr marL="274320" indent="0" algn="l" defTabSz="914400" rtl="0" eaLnBrk="1" latinLnBrk="0" hangingPunct="1">
        <a:lnSpc>
          <a:spcPct val="120000"/>
        </a:lnSpc>
        <a:spcBef>
          <a:spcPts val="500"/>
        </a:spcBef>
        <a:buSzPct val="70000"/>
        <a:buFontTx/>
        <a:buNone/>
        <a:defRPr sz="1800" i="1" kern="1200">
          <a:solidFill>
            <a:schemeClr val="tx2"/>
          </a:solidFill>
          <a:latin typeface="+mn-lt"/>
          <a:ea typeface="+mn-ea"/>
          <a:cs typeface="+mn-cs"/>
        </a:defRPr>
      </a:lvl2pPr>
      <a:lvl3pPr marL="502920" indent="-228600" algn="l" defTabSz="914400" rtl="0" eaLnBrk="1" latinLnBrk="0" hangingPunct="1">
        <a:lnSpc>
          <a:spcPct val="120000"/>
        </a:lnSpc>
        <a:spcBef>
          <a:spcPts val="500"/>
        </a:spcBef>
        <a:buSzPct val="70000"/>
        <a:buFont typeface="Arial" panose="020B0604020202020204" pitchFamily="34" charset="0"/>
        <a:buChar char="•"/>
        <a:defRPr sz="1800" kern="1200">
          <a:solidFill>
            <a:schemeClr val="tx2"/>
          </a:solidFill>
          <a:latin typeface="+mn-lt"/>
          <a:ea typeface="+mn-ea"/>
          <a:cs typeface="+mn-cs"/>
        </a:defRPr>
      </a:lvl3pPr>
      <a:lvl4pPr marL="548640" indent="0" algn="l" defTabSz="914400" rtl="0" eaLnBrk="1" latinLnBrk="0" hangingPunct="1">
        <a:lnSpc>
          <a:spcPct val="120000"/>
        </a:lnSpc>
        <a:spcBef>
          <a:spcPts val="500"/>
        </a:spcBef>
        <a:buSzPct val="70000"/>
        <a:buFont typeface="Arial" panose="020B0604020202020204" pitchFamily="34" charset="0"/>
        <a:buNone/>
        <a:defRPr sz="1600" i="1" kern="1200">
          <a:solidFill>
            <a:schemeClr val="tx2"/>
          </a:solidFill>
          <a:latin typeface="+mn-lt"/>
          <a:ea typeface="+mn-ea"/>
          <a:cs typeface="+mn-cs"/>
        </a:defRPr>
      </a:lvl4pPr>
      <a:lvl5pPr marL="822960" indent="-228600" algn="l" defTabSz="914400" rtl="0" eaLnBrk="1" latinLnBrk="0" hangingPunct="1">
        <a:lnSpc>
          <a:spcPct val="120000"/>
        </a:lnSpc>
        <a:spcBef>
          <a:spcPts val="500"/>
        </a:spcBef>
        <a:buSzPct val="7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C5A67-118C-4E4F-B36D-98915F747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Jigsaw puzzles in plastic figures">
            <a:extLst>
              <a:ext uri="{FF2B5EF4-FFF2-40B4-BE49-F238E27FC236}">
                <a16:creationId xmlns:a16="http://schemas.microsoft.com/office/drawing/2014/main" id="{D40A4802-5843-321B-B205-7B14F8E3BC73}"/>
              </a:ext>
            </a:extLst>
          </p:cNvPr>
          <p:cNvPicPr>
            <a:picLocks noChangeAspect="1"/>
          </p:cNvPicPr>
          <p:nvPr/>
        </p:nvPicPr>
        <p:blipFill rotWithShape="1">
          <a:blip r:embed="rId2">
            <a:alphaModFix amt="60000"/>
          </a:blip>
          <a:srcRect t="5066" r="-2" b="13734"/>
          <a:stretch/>
        </p:blipFill>
        <p:spPr>
          <a:xfrm>
            <a:off x="-4199" y="10"/>
            <a:ext cx="12196199" cy="6857990"/>
          </a:xfrm>
          <a:prstGeom prst="rect">
            <a:avLst/>
          </a:prstGeom>
        </p:spPr>
      </p:pic>
      <p:sp>
        <p:nvSpPr>
          <p:cNvPr id="11" name="Freeform: Shape 10">
            <a:extLst>
              <a:ext uri="{FF2B5EF4-FFF2-40B4-BE49-F238E27FC236}">
                <a16:creationId xmlns:a16="http://schemas.microsoft.com/office/drawing/2014/main" id="{820F8B35-FE0B-427D-9196-5DB8CC697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06494" y="859953"/>
            <a:ext cx="4379010" cy="5197947"/>
          </a:xfrm>
          <a:custGeom>
            <a:avLst/>
            <a:gdLst>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2480538 h 5246128"/>
              <a:gd name="connsiteX4" fmla="*/ 4419600 w 4419600"/>
              <a:gd name="connsiteY4" fmla="*/ 4975131 h 5246128"/>
              <a:gd name="connsiteX5" fmla="*/ 4419600 w 4419600"/>
              <a:gd name="connsiteY5" fmla="*/ 5246128 h 5246128"/>
              <a:gd name="connsiteX6" fmla="*/ 0 w 4419600"/>
              <a:gd name="connsiteY6" fmla="*/ 5246128 h 5246128"/>
              <a:gd name="connsiteX7" fmla="*/ 0 w 4419600"/>
              <a:gd name="connsiteY7" fmla="*/ 4975131 h 5246128"/>
              <a:gd name="connsiteX8" fmla="*/ 0 w 4419600"/>
              <a:gd name="connsiteY8" fmla="*/ 2480538 h 5246128"/>
              <a:gd name="connsiteX9" fmla="*/ 0 w 4419600"/>
              <a:gd name="connsiteY9" fmla="*/ 2209541 h 5246128"/>
              <a:gd name="connsiteX10" fmla="*/ 2209538 w 4419600"/>
              <a:gd name="connsiteY10" fmla="*/ 0 h 5246128"/>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4975131 h 5246128"/>
              <a:gd name="connsiteX4" fmla="*/ 4419600 w 4419600"/>
              <a:gd name="connsiteY4" fmla="*/ 5246128 h 5246128"/>
              <a:gd name="connsiteX5" fmla="*/ 0 w 4419600"/>
              <a:gd name="connsiteY5" fmla="*/ 5246128 h 5246128"/>
              <a:gd name="connsiteX6" fmla="*/ 0 w 4419600"/>
              <a:gd name="connsiteY6" fmla="*/ 4975131 h 5246128"/>
              <a:gd name="connsiteX7" fmla="*/ 0 w 4419600"/>
              <a:gd name="connsiteY7" fmla="*/ 2480538 h 5246128"/>
              <a:gd name="connsiteX8" fmla="*/ 0 w 4419600"/>
              <a:gd name="connsiteY8" fmla="*/ 2209541 h 5246128"/>
              <a:gd name="connsiteX9" fmla="*/ 2209538 w 4419600"/>
              <a:gd name="connsiteY9" fmla="*/ 0 h 5246128"/>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5246128 h 5246128"/>
              <a:gd name="connsiteX4" fmla="*/ 0 w 4419600"/>
              <a:gd name="connsiteY4" fmla="*/ 5246128 h 5246128"/>
              <a:gd name="connsiteX5" fmla="*/ 0 w 4419600"/>
              <a:gd name="connsiteY5" fmla="*/ 4975131 h 5246128"/>
              <a:gd name="connsiteX6" fmla="*/ 0 w 4419600"/>
              <a:gd name="connsiteY6" fmla="*/ 2480538 h 5246128"/>
              <a:gd name="connsiteX7" fmla="*/ 0 w 4419600"/>
              <a:gd name="connsiteY7" fmla="*/ 2209541 h 5246128"/>
              <a:gd name="connsiteX8" fmla="*/ 2209538 w 4419600"/>
              <a:gd name="connsiteY8" fmla="*/ 0 h 5246128"/>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5246128 h 5246128"/>
              <a:gd name="connsiteX4" fmla="*/ 0 w 4419600"/>
              <a:gd name="connsiteY4" fmla="*/ 5246128 h 5246128"/>
              <a:gd name="connsiteX5" fmla="*/ 0 w 4419600"/>
              <a:gd name="connsiteY5" fmla="*/ 2480538 h 5246128"/>
              <a:gd name="connsiteX6" fmla="*/ 0 w 4419600"/>
              <a:gd name="connsiteY6" fmla="*/ 2209541 h 5246128"/>
              <a:gd name="connsiteX7" fmla="*/ 2209538 w 4419600"/>
              <a:gd name="connsiteY7" fmla="*/ 0 h 5246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19600" h="5246128">
                <a:moveTo>
                  <a:pt x="2209538" y="0"/>
                </a:moveTo>
                <a:lnTo>
                  <a:pt x="2210062" y="0"/>
                </a:lnTo>
                <a:cubicBezTo>
                  <a:pt x="3430375" y="0"/>
                  <a:pt x="4419600" y="989251"/>
                  <a:pt x="4419600" y="2209541"/>
                </a:cubicBezTo>
                <a:lnTo>
                  <a:pt x="4419600" y="5246128"/>
                </a:lnTo>
                <a:lnTo>
                  <a:pt x="0" y="5246128"/>
                </a:lnTo>
                <a:lnTo>
                  <a:pt x="0" y="2480538"/>
                </a:lnTo>
                <a:lnTo>
                  <a:pt x="0" y="2209541"/>
                </a:lnTo>
                <a:cubicBezTo>
                  <a:pt x="0" y="989251"/>
                  <a:pt x="989222" y="0"/>
                  <a:pt x="2209538" y="0"/>
                </a:cubicBezTo>
                <a:close/>
              </a:path>
            </a:pathLst>
          </a:custGeom>
          <a:solidFill>
            <a:srgbClr val="0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BAF49CFA-6149-7328-B828-80FC2459DB74}"/>
              </a:ext>
            </a:extLst>
          </p:cNvPr>
          <p:cNvSpPr>
            <a:spLocks noGrp="1"/>
          </p:cNvSpPr>
          <p:nvPr>
            <p:ph type="ctrTitle"/>
          </p:nvPr>
        </p:nvSpPr>
        <p:spPr>
          <a:xfrm>
            <a:off x="2661849" y="1921623"/>
            <a:ext cx="6868301" cy="1750731"/>
          </a:xfrm>
        </p:spPr>
        <p:txBody>
          <a:bodyPr anchor="b">
            <a:normAutofit/>
          </a:bodyPr>
          <a:lstStyle/>
          <a:p>
            <a:pPr algn="ctr"/>
            <a:r>
              <a:rPr lang="fr-FR" dirty="0">
                <a:solidFill>
                  <a:srgbClr val="FFFFFF"/>
                </a:solidFill>
              </a:rPr>
              <a:t>Narcisse et Écho</a:t>
            </a:r>
          </a:p>
        </p:txBody>
      </p:sp>
      <p:sp>
        <p:nvSpPr>
          <p:cNvPr id="3" name="Sous-titre 2">
            <a:extLst>
              <a:ext uri="{FF2B5EF4-FFF2-40B4-BE49-F238E27FC236}">
                <a16:creationId xmlns:a16="http://schemas.microsoft.com/office/drawing/2014/main" id="{CFB8B92E-5E23-E1D3-2997-331AC6A7D0B0}"/>
              </a:ext>
            </a:extLst>
          </p:cNvPr>
          <p:cNvSpPr>
            <a:spLocks noGrp="1"/>
          </p:cNvSpPr>
          <p:nvPr>
            <p:ph type="subTitle" idx="1"/>
          </p:nvPr>
        </p:nvSpPr>
        <p:spPr>
          <a:xfrm>
            <a:off x="4446397" y="4536651"/>
            <a:ext cx="3295006" cy="1186807"/>
          </a:xfrm>
        </p:spPr>
        <p:txBody>
          <a:bodyPr>
            <a:normAutofit fontScale="77500" lnSpcReduction="20000"/>
          </a:bodyPr>
          <a:lstStyle/>
          <a:p>
            <a:pPr algn="ctr"/>
            <a:r>
              <a:rPr lang="fr-FR" dirty="0">
                <a:solidFill>
                  <a:srgbClr val="FFFFFF"/>
                </a:solidFill>
              </a:rPr>
              <a:t>De la mythologie </a:t>
            </a:r>
          </a:p>
          <a:p>
            <a:pPr algn="ctr"/>
            <a:r>
              <a:rPr lang="fr-FR" dirty="0">
                <a:solidFill>
                  <a:srgbClr val="FFFFFF"/>
                </a:solidFill>
              </a:rPr>
              <a:t>à la clinique</a:t>
            </a:r>
          </a:p>
          <a:p>
            <a:pPr algn="ctr"/>
            <a:r>
              <a:rPr lang="fr-FR" dirty="0">
                <a:solidFill>
                  <a:srgbClr val="FFFFFF"/>
                </a:solidFill>
              </a:rPr>
              <a:t>Daniel Bordeleau, M.D.</a:t>
            </a:r>
          </a:p>
          <a:p>
            <a:pPr algn="ctr"/>
            <a:endParaRPr lang="fr-FR" dirty="0">
              <a:solidFill>
                <a:srgbClr val="FFFFFF"/>
              </a:solidFill>
            </a:endParaRPr>
          </a:p>
        </p:txBody>
      </p:sp>
      <p:cxnSp>
        <p:nvCxnSpPr>
          <p:cNvPr id="13" name="Straight Connector 12">
            <a:extLst>
              <a:ext uri="{FF2B5EF4-FFF2-40B4-BE49-F238E27FC236}">
                <a16:creationId xmlns:a16="http://schemas.microsoft.com/office/drawing/2014/main" id="{EF59B18A-94FC-4D49-98EB-BEC65B321A6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376602" y="4316294"/>
            <a:ext cx="1458419" cy="0"/>
          </a:xfrm>
          <a:prstGeom prst="line">
            <a:avLst/>
          </a:prstGeom>
          <a:ln w="10795">
            <a:solidFill>
              <a:srgbClr val="FFFFFF"/>
            </a:solidFill>
          </a:ln>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id="{F4FB4CCF-28C8-D215-217C-160A4A7805A9}"/>
              </a:ext>
            </a:extLst>
          </p:cNvPr>
          <p:cNvSpPr txBox="1"/>
          <p:nvPr/>
        </p:nvSpPr>
        <p:spPr>
          <a:xfrm>
            <a:off x="3556001" y="6087756"/>
            <a:ext cx="5867312" cy="369332"/>
          </a:xfrm>
          <a:prstGeom prst="rect">
            <a:avLst/>
          </a:prstGeom>
          <a:noFill/>
        </p:spPr>
        <p:txBody>
          <a:bodyPr wrap="none" rtlCol="0">
            <a:spAutoFit/>
          </a:bodyPr>
          <a:lstStyle/>
          <a:p>
            <a:r>
              <a:rPr lang="fr-FR" dirty="0"/>
              <a:t>Médecin psychothérapeute, analyste jungien, superviseur</a:t>
            </a:r>
          </a:p>
        </p:txBody>
      </p:sp>
    </p:spTree>
    <p:extLst>
      <p:ext uri="{BB962C8B-B14F-4D97-AF65-F5344CB8AC3E}">
        <p14:creationId xmlns:p14="http://schemas.microsoft.com/office/powerpoint/2010/main" val="263238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7CD36F-1D9B-DAF3-8FBF-91F34FAED511}"/>
              </a:ext>
            </a:extLst>
          </p:cNvPr>
          <p:cNvSpPr>
            <a:spLocks noGrp="1"/>
          </p:cNvSpPr>
          <p:nvPr>
            <p:ph type="title"/>
          </p:nvPr>
        </p:nvSpPr>
        <p:spPr/>
        <p:txBody>
          <a:bodyPr/>
          <a:lstStyle/>
          <a:p>
            <a:pPr algn="ctr"/>
            <a:r>
              <a:rPr lang="fr-FR" dirty="0"/>
              <a:t>Narcisse – Écho:  clinique</a:t>
            </a:r>
          </a:p>
        </p:txBody>
      </p:sp>
      <p:sp>
        <p:nvSpPr>
          <p:cNvPr id="3" name="Espace réservé du contenu 2">
            <a:extLst>
              <a:ext uri="{FF2B5EF4-FFF2-40B4-BE49-F238E27FC236}">
                <a16:creationId xmlns:a16="http://schemas.microsoft.com/office/drawing/2014/main" id="{11CD8C36-11EC-F276-CD1B-B64CB7A009E7}"/>
              </a:ext>
            </a:extLst>
          </p:cNvPr>
          <p:cNvSpPr>
            <a:spLocks noGrp="1"/>
          </p:cNvSpPr>
          <p:nvPr>
            <p:ph idx="1"/>
          </p:nvPr>
        </p:nvSpPr>
        <p:spPr/>
        <p:txBody>
          <a:bodyPr/>
          <a:lstStyle/>
          <a:p>
            <a:r>
              <a:rPr lang="fr-FR" dirty="0"/>
              <a:t>Le narcissique prend toute la place: le thérapeute est là pour l’écouter…</a:t>
            </a:r>
          </a:p>
          <a:p>
            <a:r>
              <a:rPr lang="fr-FR" dirty="0"/>
              <a:t>Le narcissique souhaite (ou exige) un reflet de son image idéalisée, rien d’autre…</a:t>
            </a:r>
          </a:p>
          <a:p>
            <a:r>
              <a:rPr lang="fr-FR" dirty="0"/>
              <a:t>Le thérapeute se sent « impuissant » - ce qui permet au narcissique de se sentir « puissant »</a:t>
            </a:r>
          </a:p>
          <a:p>
            <a:pPr lvl="1"/>
            <a:r>
              <a:rPr lang="fr-FR" dirty="0"/>
              <a:t>	L’impuissance = réponse CT précieuse bien que désagréable</a:t>
            </a:r>
          </a:p>
          <a:p>
            <a:r>
              <a:rPr lang="fr-FR" i="0" dirty="0"/>
              <a:t>Face au déséquilibre  entre le principe masculin et le principe féminin</a:t>
            </a:r>
          </a:p>
          <a:p>
            <a:pPr lvl="1"/>
            <a:r>
              <a:rPr lang="fr-FR" i="0" dirty="0"/>
              <a:t>	</a:t>
            </a:r>
            <a:r>
              <a:rPr lang="fr-FR" dirty="0"/>
              <a:t>Le travail consiste à refléter cet affrontement intérieur (pas le combattre)</a:t>
            </a:r>
          </a:p>
          <a:p>
            <a:pPr lvl="1"/>
            <a:r>
              <a:rPr lang="fr-FR" i="0" dirty="0"/>
              <a:t>	</a:t>
            </a:r>
            <a:r>
              <a:rPr lang="fr-FR" dirty="0"/>
              <a:t>Nécessité d’un ancrage à l’intérieur de soi du thérapeute</a:t>
            </a:r>
          </a:p>
          <a:p>
            <a:endParaRPr lang="fr-FR" i="0" dirty="0"/>
          </a:p>
          <a:p>
            <a:endParaRPr lang="fr-FR" dirty="0"/>
          </a:p>
        </p:txBody>
      </p:sp>
    </p:spTree>
    <p:extLst>
      <p:ext uri="{BB962C8B-B14F-4D97-AF65-F5344CB8AC3E}">
        <p14:creationId xmlns:p14="http://schemas.microsoft.com/office/powerpoint/2010/main" val="1363036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24BC69-D6E1-193C-E5E1-D1854C0BE9EC}"/>
              </a:ext>
            </a:extLst>
          </p:cNvPr>
          <p:cNvSpPr>
            <a:spLocks noGrp="1"/>
          </p:cNvSpPr>
          <p:nvPr>
            <p:ph type="title"/>
          </p:nvPr>
        </p:nvSpPr>
        <p:spPr/>
        <p:txBody>
          <a:bodyPr/>
          <a:lstStyle/>
          <a:p>
            <a:pPr algn="ctr"/>
            <a:r>
              <a:rPr lang="fr-FR" dirty="0"/>
              <a:t>Narcisse - Miroir</a:t>
            </a:r>
          </a:p>
        </p:txBody>
      </p:sp>
      <p:sp>
        <p:nvSpPr>
          <p:cNvPr id="3" name="Espace réservé du contenu 2">
            <a:extLst>
              <a:ext uri="{FF2B5EF4-FFF2-40B4-BE49-F238E27FC236}">
                <a16:creationId xmlns:a16="http://schemas.microsoft.com/office/drawing/2014/main" id="{2147ED7C-C362-BAAE-0F13-2AA4F6940AE2}"/>
              </a:ext>
            </a:extLst>
          </p:cNvPr>
          <p:cNvSpPr>
            <a:spLocks noGrp="1"/>
          </p:cNvSpPr>
          <p:nvPr>
            <p:ph idx="1"/>
          </p:nvPr>
        </p:nvSpPr>
        <p:spPr/>
        <p:txBody>
          <a:bodyPr>
            <a:normAutofit fontScale="92500" lnSpcReduction="20000"/>
          </a:bodyPr>
          <a:lstStyle/>
          <a:p>
            <a:r>
              <a:rPr lang="fr-FR" dirty="0"/>
              <a:t>Némésis: </a:t>
            </a:r>
          </a:p>
          <a:p>
            <a:pPr lvl="1"/>
            <a:r>
              <a:rPr lang="fr-FR" dirty="0"/>
              <a:t>	Déesse de la juste colère.   Condamnation divine</a:t>
            </a:r>
          </a:p>
          <a:p>
            <a:pPr lvl="1"/>
            <a:r>
              <a:rPr lang="fr-FR" dirty="0"/>
              <a:t>	Narcisse est condamné à se regarder… autrement il ne se regarde pas, il se fait voir…</a:t>
            </a:r>
          </a:p>
          <a:p>
            <a:r>
              <a:rPr lang="fr-FR" dirty="0"/>
              <a:t>La belle image </a:t>
            </a:r>
          </a:p>
          <a:p>
            <a:pPr lvl="1"/>
            <a:r>
              <a:rPr lang="fr-FR" dirty="0"/>
              <a:t>	Identification à l’idéal du Moi: souhaitable en phase égocentrique, dommageable plus tard</a:t>
            </a:r>
          </a:p>
          <a:p>
            <a:pPr lvl="1"/>
            <a:r>
              <a:rPr lang="fr-FR" dirty="0"/>
              <a:t>	Constat de cette identification: premier objectif de la démarche introspective</a:t>
            </a:r>
          </a:p>
          <a:p>
            <a:r>
              <a:rPr lang="fr-FR" dirty="0"/>
              <a:t>Le Miroir permet de voir au-delà de l’image idéalisée… </a:t>
            </a:r>
          </a:p>
          <a:p>
            <a:pPr lvl="1"/>
            <a:r>
              <a:rPr lang="fr-FR" dirty="0"/>
              <a:t>	Conflit intérieur intense: continuer d’entretenir l’illusion versus risquer de la perdre</a:t>
            </a:r>
          </a:p>
          <a:p>
            <a:pPr lvl="1"/>
            <a:r>
              <a:rPr lang="fr-FR" dirty="0"/>
              <a:t>	Confrontation (ou non) à l’ombre personnelle</a:t>
            </a:r>
          </a:p>
          <a:p>
            <a:pPr lvl="1"/>
            <a:r>
              <a:rPr lang="fr-FR" dirty="0"/>
              <a:t>	</a:t>
            </a:r>
          </a:p>
          <a:p>
            <a:pPr lvl="1"/>
            <a:r>
              <a:rPr lang="fr-FR" dirty="0"/>
              <a:t>	</a:t>
            </a:r>
          </a:p>
        </p:txBody>
      </p:sp>
    </p:spTree>
    <p:extLst>
      <p:ext uri="{BB962C8B-B14F-4D97-AF65-F5344CB8AC3E}">
        <p14:creationId xmlns:p14="http://schemas.microsoft.com/office/powerpoint/2010/main" val="2950924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EAD4CCDA-06BF-4D2A-B44F-195AEC0B5B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2498" y="6252722"/>
            <a:ext cx="10325101"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98C10BD4-F3F8-4089-8DB0-71FB15FD9B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91B4972-4BB1-9490-0F29-F44EFE5ED014}"/>
              </a:ext>
            </a:extLst>
          </p:cNvPr>
          <p:cNvSpPr>
            <a:spLocks noGrp="1"/>
          </p:cNvSpPr>
          <p:nvPr>
            <p:ph type="title"/>
          </p:nvPr>
        </p:nvSpPr>
        <p:spPr>
          <a:xfrm>
            <a:off x="817970" y="1103307"/>
            <a:ext cx="3939829" cy="2626864"/>
          </a:xfrm>
        </p:spPr>
        <p:txBody>
          <a:bodyPr vert="horz" lIns="91440" tIns="45720" rIns="91440" bIns="45720" rtlCol="0" anchor="t">
            <a:normAutofit/>
          </a:bodyPr>
          <a:lstStyle/>
          <a:p>
            <a:pPr algn="r"/>
            <a:r>
              <a:rPr lang="en-US" sz="4800"/>
              <a:t>L’ombre !</a:t>
            </a:r>
          </a:p>
        </p:txBody>
      </p:sp>
      <p:pic>
        <p:nvPicPr>
          <p:cNvPr id="5" name="Espace réservé du contenu 4">
            <a:extLst>
              <a:ext uri="{FF2B5EF4-FFF2-40B4-BE49-F238E27FC236}">
                <a16:creationId xmlns:a16="http://schemas.microsoft.com/office/drawing/2014/main" id="{A5446382-7B54-E4B0-31E8-765A91DBBD08}"/>
              </a:ext>
            </a:extLst>
          </p:cNvPr>
          <p:cNvPicPr>
            <a:picLocks noGrp="1" noChangeAspect="1"/>
          </p:cNvPicPr>
          <p:nvPr>
            <p:ph idx="1"/>
          </p:nvPr>
        </p:nvPicPr>
        <p:blipFill>
          <a:blip r:embed="rId3"/>
          <a:stretch>
            <a:fillRect/>
          </a:stretch>
        </p:blipFill>
        <p:spPr>
          <a:xfrm>
            <a:off x="5421086" y="1112233"/>
            <a:ext cx="2884713" cy="4709735"/>
          </a:xfrm>
          <a:prstGeom prst="rect">
            <a:avLst/>
          </a:prstGeom>
        </p:spPr>
      </p:pic>
      <p:cxnSp>
        <p:nvCxnSpPr>
          <p:cNvPr id="14" name="Straight Connector 13">
            <a:extLst>
              <a:ext uri="{FF2B5EF4-FFF2-40B4-BE49-F238E27FC236}">
                <a16:creationId xmlns:a16="http://schemas.microsoft.com/office/drawing/2014/main" id="{6941DF6F-1579-4759-BA3A-A8C598F5BA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7800" y="0"/>
            <a:ext cx="0" cy="4366517"/>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896FA4B3-9AEC-9D01-62D1-053FEA91D976}"/>
              </a:ext>
            </a:extLst>
          </p:cNvPr>
          <p:cNvSpPr txBox="1"/>
          <p:nvPr/>
        </p:nvSpPr>
        <p:spPr>
          <a:xfrm>
            <a:off x="5029200" y="6068056"/>
            <a:ext cx="4158511" cy="369332"/>
          </a:xfrm>
          <a:prstGeom prst="rect">
            <a:avLst/>
          </a:prstGeom>
          <a:noFill/>
        </p:spPr>
        <p:txBody>
          <a:bodyPr wrap="none" rtlCol="0">
            <a:spAutoFit/>
          </a:bodyPr>
          <a:lstStyle/>
          <a:p>
            <a:r>
              <a:rPr lang="fr-FR" dirty="0"/>
              <a:t>Johnny Hart, </a:t>
            </a:r>
            <a:r>
              <a:rPr lang="fr-FR" i="1" dirty="0"/>
              <a:t>B.C. One More Time, </a:t>
            </a:r>
            <a:r>
              <a:rPr lang="fr-FR" dirty="0"/>
              <a:t>1973</a:t>
            </a:r>
          </a:p>
        </p:txBody>
      </p:sp>
    </p:spTree>
    <p:extLst>
      <p:ext uri="{BB962C8B-B14F-4D97-AF65-F5344CB8AC3E}">
        <p14:creationId xmlns:p14="http://schemas.microsoft.com/office/powerpoint/2010/main" val="2163378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94A805-CE0B-BD1C-E763-A8D2D4B2BEFE}"/>
              </a:ext>
            </a:extLst>
          </p:cNvPr>
          <p:cNvSpPr>
            <a:spLocks noGrp="1"/>
          </p:cNvSpPr>
          <p:nvPr>
            <p:ph type="title"/>
          </p:nvPr>
        </p:nvSpPr>
        <p:spPr/>
        <p:txBody>
          <a:bodyPr/>
          <a:lstStyle/>
          <a:p>
            <a:pPr algn="ctr"/>
            <a:r>
              <a:rPr lang="fr-FR" dirty="0"/>
              <a:t>Narcisse - Ombre</a:t>
            </a:r>
          </a:p>
        </p:txBody>
      </p:sp>
      <p:sp>
        <p:nvSpPr>
          <p:cNvPr id="3" name="Espace réservé du contenu 2">
            <a:extLst>
              <a:ext uri="{FF2B5EF4-FFF2-40B4-BE49-F238E27FC236}">
                <a16:creationId xmlns:a16="http://schemas.microsoft.com/office/drawing/2014/main" id="{758BFB39-8158-2968-0779-705911438FA2}"/>
              </a:ext>
            </a:extLst>
          </p:cNvPr>
          <p:cNvSpPr>
            <a:spLocks noGrp="1"/>
          </p:cNvSpPr>
          <p:nvPr>
            <p:ph idx="1"/>
          </p:nvPr>
        </p:nvSpPr>
        <p:spPr/>
        <p:txBody>
          <a:bodyPr/>
          <a:lstStyle/>
          <a:p>
            <a:r>
              <a:rPr lang="fr-FR" dirty="0"/>
              <a:t>Pacte inconscient avec </a:t>
            </a:r>
            <a:r>
              <a:rPr lang="fr-FR" dirty="0" err="1"/>
              <a:t>Liriopé</a:t>
            </a:r>
            <a:endParaRPr lang="fr-FR" dirty="0"/>
          </a:p>
          <a:p>
            <a:pPr lvl="1"/>
            <a:r>
              <a:rPr lang="fr-FR" dirty="0"/>
              <a:t>	Demeurer le BEAU, uniquement beau, sans rides</a:t>
            </a:r>
          </a:p>
          <a:p>
            <a:r>
              <a:rPr lang="fr-FR" dirty="0"/>
              <a:t>Pacte inconscient avec Céphise</a:t>
            </a:r>
          </a:p>
          <a:p>
            <a:pPr lvl="1"/>
            <a:r>
              <a:rPr lang="fr-FR" dirty="0"/>
              <a:t>	Demeurer à la HAUTEUR (grandiose, supérieur)… une hauteur </a:t>
            </a:r>
            <a:r>
              <a:rPr lang="fr-FR" u="sng" dirty="0"/>
              <a:t>indéfinie</a:t>
            </a:r>
            <a:r>
              <a:rPr lang="fr-FR" dirty="0"/>
              <a:t>…</a:t>
            </a:r>
          </a:p>
          <a:p>
            <a:pPr lvl="1"/>
            <a:endParaRPr lang="fr-FR" dirty="0"/>
          </a:p>
          <a:p>
            <a:r>
              <a:rPr lang="fr-FR" dirty="0"/>
              <a:t>Danger de la confrontation à l’0mbre perte d’illusions, rupture de pactes… </a:t>
            </a:r>
          </a:p>
          <a:p>
            <a:r>
              <a:rPr lang="fr-FR" dirty="0"/>
              <a:t>Avantages de l’intégration de l’Ombre: renforcement, équilibre intérieur</a:t>
            </a:r>
          </a:p>
          <a:p>
            <a:pPr lvl="1"/>
            <a:r>
              <a:rPr lang="fr-FR" dirty="0"/>
              <a:t>	</a:t>
            </a:r>
          </a:p>
        </p:txBody>
      </p:sp>
    </p:spTree>
    <p:extLst>
      <p:ext uri="{BB962C8B-B14F-4D97-AF65-F5344CB8AC3E}">
        <p14:creationId xmlns:p14="http://schemas.microsoft.com/office/powerpoint/2010/main" val="1269556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C8D0AB-34FE-0CCC-E455-172A76B6476F}"/>
              </a:ext>
            </a:extLst>
          </p:cNvPr>
          <p:cNvSpPr>
            <a:spLocks noGrp="1"/>
          </p:cNvSpPr>
          <p:nvPr>
            <p:ph type="title"/>
          </p:nvPr>
        </p:nvSpPr>
        <p:spPr>
          <a:xfrm>
            <a:off x="849536" y="148169"/>
            <a:ext cx="10427840" cy="1086056"/>
          </a:xfrm>
        </p:spPr>
        <p:txBody>
          <a:bodyPr/>
          <a:lstStyle/>
          <a:p>
            <a:pPr algn="ctr"/>
            <a:r>
              <a:rPr lang="fr-FR" dirty="0"/>
              <a:t>Narcisse - Thérapeute</a:t>
            </a:r>
          </a:p>
        </p:txBody>
      </p:sp>
      <p:pic>
        <p:nvPicPr>
          <p:cNvPr id="9" name="Espace réservé du contenu 8">
            <a:extLst>
              <a:ext uri="{FF2B5EF4-FFF2-40B4-BE49-F238E27FC236}">
                <a16:creationId xmlns:a16="http://schemas.microsoft.com/office/drawing/2014/main" id="{9B6917B5-0831-2375-90F2-CA8A4D013DED}"/>
              </a:ext>
            </a:extLst>
          </p:cNvPr>
          <p:cNvPicPr>
            <a:picLocks noGrp="1" noChangeAspect="1"/>
          </p:cNvPicPr>
          <p:nvPr>
            <p:ph idx="1"/>
          </p:nvPr>
        </p:nvPicPr>
        <p:blipFill>
          <a:blip r:embed="rId3"/>
          <a:stretch>
            <a:fillRect/>
          </a:stretch>
        </p:blipFill>
        <p:spPr>
          <a:xfrm>
            <a:off x="1867327" y="1234225"/>
            <a:ext cx="8457346" cy="4757258"/>
          </a:xfrm>
        </p:spPr>
      </p:pic>
    </p:spTree>
    <p:extLst>
      <p:ext uri="{BB962C8B-B14F-4D97-AF65-F5344CB8AC3E}">
        <p14:creationId xmlns:p14="http://schemas.microsoft.com/office/powerpoint/2010/main" val="3461973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6C55A2-E92E-723F-785D-94F3D419C2E9}"/>
              </a:ext>
            </a:extLst>
          </p:cNvPr>
          <p:cNvSpPr>
            <a:spLocks noGrp="1"/>
          </p:cNvSpPr>
          <p:nvPr>
            <p:ph type="title"/>
          </p:nvPr>
        </p:nvSpPr>
        <p:spPr/>
        <p:txBody>
          <a:bodyPr/>
          <a:lstStyle/>
          <a:p>
            <a:pPr algn="ctr"/>
            <a:r>
              <a:rPr lang="fr-FR" dirty="0"/>
              <a:t>Narcisse - Mort</a:t>
            </a:r>
          </a:p>
        </p:txBody>
      </p:sp>
      <p:sp>
        <p:nvSpPr>
          <p:cNvPr id="3" name="Espace réservé du contenu 2">
            <a:extLst>
              <a:ext uri="{FF2B5EF4-FFF2-40B4-BE49-F238E27FC236}">
                <a16:creationId xmlns:a16="http://schemas.microsoft.com/office/drawing/2014/main" id="{6AA66878-6139-0AF6-B69F-30601DE69475}"/>
              </a:ext>
            </a:extLst>
          </p:cNvPr>
          <p:cNvSpPr>
            <a:spLocks noGrp="1"/>
          </p:cNvSpPr>
          <p:nvPr>
            <p:ph idx="1"/>
          </p:nvPr>
        </p:nvSpPr>
        <p:spPr/>
        <p:txBody>
          <a:bodyPr/>
          <a:lstStyle/>
          <a:p>
            <a:r>
              <a:rPr lang="fr-FR" dirty="0"/>
              <a:t>La perte des illusions entraîne la « mort » de l’enfance</a:t>
            </a:r>
          </a:p>
          <a:p>
            <a:r>
              <a:rPr lang="fr-FR" dirty="0"/>
              <a:t>Processus de MORT – RENAISSANCE</a:t>
            </a:r>
          </a:p>
          <a:p>
            <a:pPr lvl="1"/>
            <a:r>
              <a:rPr lang="fr-FR" dirty="0"/>
              <a:t>	Le grain doit mourir pour qu’un nouveau plan puisse advenir</a:t>
            </a:r>
          </a:p>
          <a:p>
            <a:pPr lvl="1"/>
            <a:r>
              <a:rPr lang="fr-FR" dirty="0"/>
              <a:t>	Mort de l’enfant : adolescence; Mort de l’adolescent: adulte, et ainsi de suite…</a:t>
            </a:r>
          </a:p>
          <a:p>
            <a:r>
              <a:rPr lang="fr-FR" dirty="0"/>
              <a:t>La renaissance est représentée par la fleur</a:t>
            </a:r>
          </a:p>
          <a:p>
            <a:pPr lvl="1"/>
            <a:r>
              <a:rPr lang="fr-FR" dirty="0"/>
              <a:t>	Narcisse: Belle et toxique</a:t>
            </a:r>
          </a:p>
          <a:p>
            <a:pPr lvl="1"/>
            <a:r>
              <a:rPr lang="fr-FR" dirty="0"/>
              <a:t>	(galantamine: </a:t>
            </a:r>
            <a:r>
              <a:rPr lang="fr-FR" dirty="0" err="1"/>
              <a:t>parasymptaticomimétique</a:t>
            </a:r>
            <a:r>
              <a:rPr lang="fr-FR" dirty="0"/>
              <a:t>)</a:t>
            </a:r>
          </a:p>
        </p:txBody>
      </p:sp>
      <p:pic>
        <p:nvPicPr>
          <p:cNvPr id="5" name="Image 4">
            <a:extLst>
              <a:ext uri="{FF2B5EF4-FFF2-40B4-BE49-F238E27FC236}">
                <a16:creationId xmlns:a16="http://schemas.microsoft.com/office/drawing/2014/main" id="{3D78ABCD-EF12-DDC3-8A9A-450201138FF4}"/>
              </a:ext>
            </a:extLst>
          </p:cNvPr>
          <p:cNvPicPr>
            <a:picLocks noChangeAspect="1"/>
          </p:cNvPicPr>
          <p:nvPr/>
        </p:nvPicPr>
        <p:blipFill>
          <a:blip r:embed="rId3"/>
          <a:stretch>
            <a:fillRect/>
          </a:stretch>
        </p:blipFill>
        <p:spPr>
          <a:xfrm>
            <a:off x="6231467" y="3922375"/>
            <a:ext cx="2150533" cy="2150533"/>
          </a:xfrm>
          <a:prstGeom prst="rect">
            <a:avLst/>
          </a:prstGeom>
        </p:spPr>
      </p:pic>
    </p:spTree>
    <p:extLst>
      <p:ext uri="{BB962C8B-B14F-4D97-AF65-F5344CB8AC3E}">
        <p14:creationId xmlns:p14="http://schemas.microsoft.com/office/powerpoint/2010/main" val="2283451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EC554-7A7D-8CE6-1914-111DE6216F2E}"/>
              </a:ext>
            </a:extLst>
          </p:cNvPr>
          <p:cNvSpPr>
            <a:spLocks noGrp="1"/>
          </p:cNvSpPr>
          <p:nvPr>
            <p:ph type="title"/>
          </p:nvPr>
        </p:nvSpPr>
        <p:spPr>
          <a:xfrm>
            <a:off x="772012" y="232704"/>
            <a:ext cx="10427840" cy="1086056"/>
          </a:xfrm>
        </p:spPr>
        <p:txBody>
          <a:bodyPr/>
          <a:lstStyle/>
          <a:p>
            <a:pPr algn="ctr"/>
            <a:r>
              <a:rPr lang="fr-FR" dirty="0"/>
              <a:t>Synthèse</a:t>
            </a:r>
          </a:p>
        </p:txBody>
      </p:sp>
      <p:pic>
        <p:nvPicPr>
          <p:cNvPr id="5" name="Espace réservé du contenu 4">
            <a:extLst>
              <a:ext uri="{FF2B5EF4-FFF2-40B4-BE49-F238E27FC236}">
                <a16:creationId xmlns:a16="http://schemas.microsoft.com/office/drawing/2014/main" id="{EB6FF2FF-33C5-3508-A960-E4F8F49C32B2}"/>
              </a:ext>
            </a:extLst>
          </p:cNvPr>
          <p:cNvPicPr>
            <a:picLocks noGrp="1" noChangeAspect="1"/>
          </p:cNvPicPr>
          <p:nvPr>
            <p:ph idx="1"/>
          </p:nvPr>
        </p:nvPicPr>
        <p:blipFill>
          <a:blip r:embed="rId3"/>
          <a:stretch>
            <a:fillRect/>
          </a:stretch>
        </p:blipFill>
        <p:spPr>
          <a:xfrm>
            <a:off x="3179146" y="1929696"/>
            <a:ext cx="5367867" cy="4005255"/>
          </a:xfrm>
        </p:spPr>
      </p:pic>
      <p:sp>
        <p:nvSpPr>
          <p:cNvPr id="6" name="ZoneTexte 5">
            <a:extLst>
              <a:ext uri="{FF2B5EF4-FFF2-40B4-BE49-F238E27FC236}">
                <a16:creationId xmlns:a16="http://schemas.microsoft.com/office/drawing/2014/main" id="{A4C7027E-22BC-B4A3-6F10-0D288E93C330}"/>
              </a:ext>
            </a:extLst>
          </p:cNvPr>
          <p:cNvSpPr txBox="1"/>
          <p:nvPr/>
        </p:nvSpPr>
        <p:spPr>
          <a:xfrm>
            <a:off x="1384173" y="2315182"/>
            <a:ext cx="954107" cy="369332"/>
          </a:xfrm>
          <a:prstGeom prst="rect">
            <a:avLst/>
          </a:prstGeom>
          <a:noFill/>
        </p:spPr>
        <p:txBody>
          <a:bodyPr wrap="none" rtlCol="0">
            <a:spAutoFit/>
          </a:bodyPr>
          <a:lstStyle/>
          <a:p>
            <a:r>
              <a:rPr lang="fr-FR" dirty="0"/>
              <a:t>Céphise</a:t>
            </a:r>
          </a:p>
        </p:txBody>
      </p:sp>
      <p:sp>
        <p:nvSpPr>
          <p:cNvPr id="7" name="ZoneTexte 6">
            <a:extLst>
              <a:ext uri="{FF2B5EF4-FFF2-40B4-BE49-F238E27FC236}">
                <a16:creationId xmlns:a16="http://schemas.microsoft.com/office/drawing/2014/main" id="{F76FEC19-BAF0-0BB5-D141-A88A7174FA4F}"/>
              </a:ext>
            </a:extLst>
          </p:cNvPr>
          <p:cNvSpPr txBox="1"/>
          <p:nvPr/>
        </p:nvSpPr>
        <p:spPr>
          <a:xfrm>
            <a:off x="9448800" y="2472267"/>
            <a:ext cx="881973" cy="369332"/>
          </a:xfrm>
          <a:prstGeom prst="rect">
            <a:avLst/>
          </a:prstGeom>
          <a:noFill/>
        </p:spPr>
        <p:txBody>
          <a:bodyPr wrap="none" rtlCol="0">
            <a:spAutoFit/>
          </a:bodyPr>
          <a:lstStyle/>
          <a:p>
            <a:r>
              <a:rPr lang="fr-FR" dirty="0" err="1"/>
              <a:t>Liriopé</a:t>
            </a:r>
            <a:endParaRPr lang="fr-FR" dirty="0"/>
          </a:p>
        </p:txBody>
      </p:sp>
      <p:sp>
        <p:nvSpPr>
          <p:cNvPr id="8" name="ZoneTexte 7">
            <a:extLst>
              <a:ext uri="{FF2B5EF4-FFF2-40B4-BE49-F238E27FC236}">
                <a16:creationId xmlns:a16="http://schemas.microsoft.com/office/drawing/2014/main" id="{72590C17-F72E-AD5F-BD3A-6A446FA6EEE8}"/>
              </a:ext>
            </a:extLst>
          </p:cNvPr>
          <p:cNvSpPr txBox="1"/>
          <p:nvPr/>
        </p:nvSpPr>
        <p:spPr>
          <a:xfrm>
            <a:off x="9448800" y="4419600"/>
            <a:ext cx="683200" cy="369332"/>
          </a:xfrm>
          <a:prstGeom prst="rect">
            <a:avLst/>
          </a:prstGeom>
          <a:noFill/>
        </p:spPr>
        <p:txBody>
          <a:bodyPr wrap="none" rtlCol="0">
            <a:spAutoFit/>
          </a:bodyPr>
          <a:lstStyle/>
          <a:p>
            <a:r>
              <a:rPr lang="fr-FR" dirty="0"/>
              <a:t>Écho</a:t>
            </a:r>
          </a:p>
        </p:txBody>
      </p:sp>
      <p:sp>
        <p:nvSpPr>
          <p:cNvPr id="9" name="ZoneTexte 8">
            <a:extLst>
              <a:ext uri="{FF2B5EF4-FFF2-40B4-BE49-F238E27FC236}">
                <a16:creationId xmlns:a16="http://schemas.microsoft.com/office/drawing/2014/main" id="{F26BDCE0-198C-37A6-FE1A-717B85AA0D3B}"/>
              </a:ext>
            </a:extLst>
          </p:cNvPr>
          <p:cNvSpPr txBox="1"/>
          <p:nvPr/>
        </p:nvSpPr>
        <p:spPr>
          <a:xfrm>
            <a:off x="1283181" y="4385733"/>
            <a:ext cx="1024639" cy="369332"/>
          </a:xfrm>
          <a:prstGeom prst="rect">
            <a:avLst/>
          </a:prstGeom>
          <a:noFill/>
        </p:spPr>
        <p:txBody>
          <a:bodyPr wrap="none" rtlCol="0">
            <a:spAutoFit/>
          </a:bodyPr>
          <a:lstStyle/>
          <a:p>
            <a:r>
              <a:rPr lang="fr-FR" dirty="0"/>
              <a:t>Narcisse</a:t>
            </a:r>
          </a:p>
        </p:txBody>
      </p:sp>
      <p:sp>
        <p:nvSpPr>
          <p:cNvPr id="10" name="ZoneTexte 9">
            <a:extLst>
              <a:ext uri="{FF2B5EF4-FFF2-40B4-BE49-F238E27FC236}">
                <a16:creationId xmlns:a16="http://schemas.microsoft.com/office/drawing/2014/main" id="{F71A9BCF-E0B0-C929-91F0-6834AF92989E}"/>
              </a:ext>
            </a:extLst>
          </p:cNvPr>
          <p:cNvSpPr txBox="1"/>
          <p:nvPr/>
        </p:nvSpPr>
        <p:spPr>
          <a:xfrm>
            <a:off x="5621350" y="1560364"/>
            <a:ext cx="949299" cy="369332"/>
          </a:xfrm>
          <a:prstGeom prst="rect">
            <a:avLst/>
          </a:prstGeom>
          <a:noFill/>
        </p:spPr>
        <p:txBody>
          <a:bodyPr wrap="none" rtlCol="0">
            <a:spAutoFit/>
          </a:bodyPr>
          <a:lstStyle/>
          <a:p>
            <a:r>
              <a:rPr lang="fr-FR" dirty="0"/>
              <a:t>Tirésias</a:t>
            </a:r>
          </a:p>
        </p:txBody>
      </p:sp>
      <p:sp>
        <p:nvSpPr>
          <p:cNvPr id="11" name="ZoneTexte 10">
            <a:extLst>
              <a:ext uri="{FF2B5EF4-FFF2-40B4-BE49-F238E27FC236}">
                <a16:creationId xmlns:a16="http://schemas.microsoft.com/office/drawing/2014/main" id="{B1848E68-5495-B433-2D95-7D86E24F659B}"/>
              </a:ext>
            </a:extLst>
          </p:cNvPr>
          <p:cNvSpPr txBox="1"/>
          <p:nvPr/>
        </p:nvSpPr>
        <p:spPr>
          <a:xfrm>
            <a:off x="5503848" y="5934951"/>
            <a:ext cx="824265" cy="369332"/>
          </a:xfrm>
          <a:prstGeom prst="rect">
            <a:avLst/>
          </a:prstGeom>
          <a:noFill/>
        </p:spPr>
        <p:txBody>
          <a:bodyPr wrap="none" rtlCol="0">
            <a:spAutoFit/>
          </a:bodyPr>
          <a:lstStyle/>
          <a:p>
            <a:r>
              <a:rPr lang="fr-FR" dirty="0"/>
              <a:t>Étang </a:t>
            </a:r>
          </a:p>
        </p:txBody>
      </p:sp>
    </p:spTree>
    <p:extLst>
      <p:ext uri="{BB962C8B-B14F-4D97-AF65-F5344CB8AC3E}">
        <p14:creationId xmlns:p14="http://schemas.microsoft.com/office/powerpoint/2010/main" val="2506050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EAD4CCDA-06BF-4D2A-B44F-195AEC0B5B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2498" y="6252722"/>
            <a:ext cx="10325101"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F69F96FE-C3F5-4F02-8428-78ADCB975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Espace réservé du contenu 4">
            <a:extLst>
              <a:ext uri="{FF2B5EF4-FFF2-40B4-BE49-F238E27FC236}">
                <a16:creationId xmlns:a16="http://schemas.microsoft.com/office/drawing/2014/main" id="{D4D37B64-D6C8-E795-FFB5-713D4909E636}"/>
              </a:ext>
            </a:extLst>
          </p:cNvPr>
          <p:cNvPicPr>
            <a:picLocks noGrp="1" noChangeAspect="1"/>
          </p:cNvPicPr>
          <p:nvPr>
            <p:ph idx="1"/>
          </p:nvPr>
        </p:nvPicPr>
        <p:blipFill rotWithShape="1">
          <a:blip r:embed="rId3"/>
          <a:srcRect b="23986"/>
          <a:stretch/>
        </p:blipFill>
        <p:spPr>
          <a:xfrm>
            <a:off x="20" y="1"/>
            <a:ext cx="12191979" cy="6858000"/>
          </a:xfrm>
          <a:prstGeom prst="rect">
            <a:avLst/>
          </a:prstGeom>
        </p:spPr>
      </p:pic>
      <p:sp>
        <p:nvSpPr>
          <p:cNvPr id="14" name="Rectangle 13">
            <a:extLst>
              <a:ext uri="{FF2B5EF4-FFF2-40B4-BE49-F238E27FC236}">
                <a16:creationId xmlns:a16="http://schemas.microsoft.com/office/drawing/2014/main" id="{F80C6B76-4D7E-4FE2-84E4-C4734B2B4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078542"/>
            <a:ext cx="12191999" cy="3779457"/>
          </a:xfrm>
          <a:prstGeom prst="rect">
            <a:avLst/>
          </a:prstGeom>
          <a:gradFill flip="none" rotWithShape="1">
            <a:gsLst>
              <a:gs pos="0">
                <a:srgbClr val="000000">
                  <a:alpha val="0"/>
                </a:srgbClr>
              </a:gs>
              <a:gs pos="49000">
                <a:srgbClr val="000000">
                  <a:alpha val="45000"/>
                </a:srgbClr>
              </a:gs>
              <a:gs pos="100000">
                <a:srgbClr val="000000">
                  <a:alpha val="64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9BCF52E-C3A3-192B-0F8D-0705CFC8151C}"/>
              </a:ext>
            </a:extLst>
          </p:cNvPr>
          <p:cNvSpPr>
            <a:spLocks noGrp="1"/>
          </p:cNvSpPr>
          <p:nvPr>
            <p:ph type="title"/>
          </p:nvPr>
        </p:nvSpPr>
        <p:spPr>
          <a:xfrm>
            <a:off x="911909" y="4505193"/>
            <a:ext cx="10447724" cy="1856529"/>
          </a:xfrm>
        </p:spPr>
        <p:txBody>
          <a:bodyPr vert="horz" lIns="91440" tIns="45720" rIns="91440" bIns="45720" rtlCol="0" anchor="b">
            <a:normAutofit/>
          </a:bodyPr>
          <a:lstStyle/>
          <a:p>
            <a:r>
              <a:rPr lang="en-US" sz="4800" dirty="0">
                <a:solidFill>
                  <a:srgbClr val="FFFFFF"/>
                </a:solidFill>
              </a:rPr>
              <a:t>MERCI </a:t>
            </a:r>
            <a:r>
              <a:rPr lang="en-US" sz="4000" dirty="0">
                <a:solidFill>
                  <a:srgbClr val="FFFFFF"/>
                </a:solidFill>
              </a:rPr>
              <a:t>de </a:t>
            </a:r>
            <a:r>
              <a:rPr lang="en-US" sz="4000" dirty="0" err="1">
                <a:solidFill>
                  <a:srgbClr val="FFFFFF"/>
                </a:solidFill>
              </a:rPr>
              <a:t>votre</a:t>
            </a:r>
            <a:r>
              <a:rPr lang="en-US" sz="4000" dirty="0">
                <a:solidFill>
                  <a:srgbClr val="FFFFFF"/>
                </a:solidFill>
              </a:rPr>
              <a:t> attention/regard/</a:t>
            </a:r>
            <a:r>
              <a:rPr lang="en-US" sz="4000" dirty="0" err="1">
                <a:solidFill>
                  <a:srgbClr val="FFFFFF"/>
                </a:solidFill>
              </a:rPr>
              <a:t>Écho</a:t>
            </a:r>
            <a:r>
              <a:rPr lang="en-US" sz="4000" dirty="0">
                <a:solidFill>
                  <a:srgbClr val="FFFFFF"/>
                </a:solidFill>
              </a:rPr>
              <a:t>…</a:t>
            </a:r>
          </a:p>
        </p:txBody>
      </p:sp>
      <p:cxnSp>
        <p:nvCxnSpPr>
          <p:cNvPr id="16" name="Straight Connector 15">
            <a:extLst>
              <a:ext uri="{FF2B5EF4-FFF2-40B4-BE49-F238E27FC236}">
                <a16:creationId xmlns:a16="http://schemas.microsoft.com/office/drawing/2014/main" id="{16BEECB0-0766-4C59-B86E-5D26B7D8EF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4990" y="5503528"/>
            <a:ext cx="10325101" cy="0"/>
          </a:xfrm>
          <a:prstGeom prst="line">
            <a:avLst/>
          </a:prstGeom>
          <a:ln w="10795">
            <a:solidFill>
              <a:srgbClr val="FFFFFF"/>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43CBA1D8-DAFC-87AF-CBA7-A8B168B26FA0}"/>
              </a:ext>
            </a:extLst>
          </p:cNvPr>
          <p:cNvSpPr txBox="1"/>
          <p:nvPr/>
        </p:nvSpPr>
        <p:spPr>
          <a:xfrm>
            <a:off x="7975600" y="6470722"/>
            <a:ext cx="4169731" cy="369332"/>
          </a:xfrm>
          <a:prstGeom prst="rect">
            <a:avLst/>
          </a:prstGeom>
          <a:noFill/>
        </p:spPr>
        <p:txBody>
          <a:bodyPr wrap="none" rtlCol="0">
            <a:spAutoFit/>
          </a:bodyPr>
          <a:lstStyle/>
          <a:p>
            <a:r>
              <a:rPr lang="fr-FR" dirty="0"/>
              <a:t>Dessin de David </a:t>
            </a:r>
            <a:r>
              <a:rPr lang="fr-FR" dirty="0" err="1"/>
              <a:t>Revoy</a:t>
            </a:r>
            <a:r>
              <a:rPr lang="fr-FR" dirty="0"/>
              <a:t>, bédéiste français</a:t>
            </a:r>
          </a:p>
        </p:txBody>
      </p:sp>
    </p:spTree>
    <p:extLst>
      <p:ext uri="{BB962C8B-B14F-4D97-AF65-F5344CB8AC3E}">
        <p14:creationId xmlns:p14="http://schemas.microsoft.com/office/powerpoint/2010/main" val="3159712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A18F12-1E34-0064-08B2-731E9798951F}"/>
              </a:ext>
            </a:extLst>
          </p:cNvPr>
          <p:cNvSpPr>
            <a:spLocks noGrp="1"/>
          </p:cNvSpPr>
          <p:nvPr>
            <p:ph type="title"/>
          </p:nvPr>
        </p:nvSpPr>
        <p:spPr/>
        <p:txBody>
          <a:bodyPr/>
          <a:lstStyle/>
          <a:p>
            <a:pPr algn="ctr"/>
            <a:r>
              <a:rPr lang="fr-FR" dirty="0"/>
              <a:t>Conflit d’intérêt</a:t>
            </a:r>
          </a:p>
        </p:txBody>
      </p:sp>
      <p:sp>
        <p:nvSpPr>
          <p:cNvPr id="3" name="Espace réservé du contenu 2">
            <a:extLst>
              <a:ext uri="{FF2B5EF4-FFF2-40B4-BE49-F238E27FC236}">
                <a16:creationId xmlns:a16="http://schemas.microsoft.com/office/drawing/2014/main" id="{1C493F99-8AD2-D282-A776-618B9E359A70}"/>
              </a:ext>
            </a:extLst>
          </p:cNvPr>
          <p:cNvSpPr>
            <a:spLocks noGrp="1"/>
          </p:cNvSpPr>
          <p:nvPr>
            <p:ph idx="1"/>
          </p:nvPr>
        </p:nvSpPr>
        <p:spPr/>
        <p:txBody>
          <a:bodyPr/>
          <a:lstStyle/>
          <a:p>
            <a:endParaRPr lang="fr-FR" dirty="0"/>
          </a:p>
          <a:p>
            <a:r>
              <a:rPr lang="fr-FR" dirty="0"/>
              <a:t>Le présentateur déclare n’avoir aucun conflit d’intérêt en lien avec cette présentation. </a:t>
            </a:r>
          </a:p>
        </p:txBody>
      </p:sp>
    </p:spTree>
    <p:extLst>
      <p:ext uri="{BB962C8B-B14F-4D97-AF65-F5344CB8AC3E}">
        <p14:creationId xmlns:p14="http://schemas.microsoft.com/office/powerpoint/2010/main" val="2645695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93C961-9E5F-F654-7385-35C2E76558E9}"/>
              </a:ext>
            </a:extLst>
          </p:cNvPr>
          <p:cNvSpPr>
            <a:spLocks noGrp="1"/>
          </p:cNvSpPr>
          <p:nvPr>
            <p:ph type="title"/>
          </p:nvPr>
        </p:nvSpPr>
        <p:spPr/>
        <p:txBody>
          <a:bodyPr/>
          <a:lstStyle/>
          <a:p>
            <a:pPr algn="ctr"/>
            <a:r>
              <a:rPr lang="fr-FR" dirty="0"/>
              <a:t>Objectifs</a:t>
            </a:r>
          </a:p>
        </p:txBody>
      </p:sp>
      <p:sp>
        <p:nvSpPr>
          <p:cNvPr id="3" name="Espace réservé du contenu 2">
            <a:extLst>
              <a:ext uri="{FF2B5EF4-FFF2-40B4-BE49-F238E27FC236}">
                <a16:creationId xmlns:a16="http://schemas.microsoft.com/office/drawing/2014/main" id="{D8727905-A4BE-EFA7-882D-DFB473B64D9C}"/>
              </a:ext>
            </a:extLst>
          </p:cNvPr>
          <p:cNvSpPr>
            <a:spLocks noGrp="1"/>
          </p:cNvSpPr>
          <p:nvPr>
            <p:ph idx="1"/>
          </p:nvPr>
        </p:nvSpPr>
        <p:spPr/>
        <p:txBody>
          <a:bodyPr/>
          <a:lstStyle/>
          <a:p>
            <a:r>
              <a:rPr lang="fr-FR" dirty="0"/>
              <a:t>Comprendre la signification psychologique du mythe</a:t>
            </a:r>
          </a:p>
          <a:p>
            <a:r>
              <a:rPr lang="fr-FR" dirty="0"/>
              <a:t>Comprendre les liens entre la psychodynamique et les manifestations cliniques</a:t>
            </a:r>
          </a:p>
          <a:p>
            <a:r>
              <a:rPr lang="fr-FR" dirty="0"/>
              <a:t>Comprendre les implications psychothérapeutiques de l’interprétation du mythe</a:t>
            </a:r>
          </a:p>
          <a:p>
            <a:endParaRPr lang="fr-FR" dirty="0"/>
          </a:p>
        </p:txBody>
      </p:sp>
    </p:spTree>
    <p:extLst>
      <p:ext uri="{BB962C8B-B14F-4D97-AF65-F5344CB8AC3E}">
        <p14:creationId xmlns:p14="http://schemas.microsoft.com/office/powerpoint/2010/main" val="1842296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7D333B-B5DE-176D-FF6C-A7ABB1597D67}"/>
              </a:ext>
            </a:extLst>
          </p:cNvPr>
          <p:cNvSpPr>
            <a:spLocks noGrp="1"/>
          </p:cNvSpPr>
          <p:nvPr>
            <p:ph type="title"/>
          </p:nvPr>
        </p:nvSpPr>
        <p:spPr/>
        <p:txBody>
          <a:bodyPr/>
          <a:lstStyle/>
          <a:p>
            <a:pPr algn="ctr"/>
            <a:r>
              <a:rPr lang="fr-FR" dirty="0"/>
              <a:t>Plan</a:t>
            </a:r>
          </a:p>
        </p:txBody>
      </p:sp>
      <p:sp>
        <p:nvSpPr>
          <p:cNvPr id="3" name="Espace réservé du contenu 2">
            <a:extLst>
              <a:ext uri="{FF2B5EF4-FFF2-40B4-BE49-F238E27FC236}">
                <a16:creationId xmlns:a16="http://schemas.microsoft.com/office/drawing/2014/main" id="{C1FD2C8C-9A09-B215-265F-12018C4F483B}"/>
              </a:ext>
            </a:extLst>
          </p:cNvPr>
          <p:cNvSpPr>
            <a:spLocks noGrp="1"/>
          </p:cNvSpPr>
          <p:nvPr>
            <p:ph idx="1"/>
          </p:nvPr>
        </p:nvSpPr>
        <p:spPr/>
        <p:txBody>
          <a:bodyPr>
            <a:normAutofit/>
          </a:bodyPr>
          <a:lstStyle/>
          <a:p>
            <a:r>
              <a:rPr lang="fr-FR" dirty="0"/>
              <a:t>Le récit du mythe version d’Ovide</a:t>
            </a:r>
          </a:p>
          <a:p>
            <a:r>
              <a:rPr lang="fr-FR" dirty="0"/>
              <a:t>Interprétation psychologique</a:t>
            </a:r>
          </a:p>
          <a:p>
            <a:r>
              <a:rPr lang="fr-FR" dirty="0"/>
              <a:t>Considérations cliniques</a:t>
            </a:r>
          </a:p>
          <a:p>
            <a:r>
              <a:rPr lang="fr-FR" dirty="0"/>
              <a:t>Discussion</a:t>
            </a:r>
          </a:p>
          <a:p>
            <a:pPr lvl="1"/>
            <a:endParaRPr lang="fr-FR" dirty="0"/>
          </a:p>
        </p:txBody>
      </p:sp>
    </p:spTree>
    <p:extLst>
      <p:ext uri="{BB962C8B-B14F-4D97-AF65-F5344CB8AC3E}">
        <p14:creationId xmlns:p14="http://schemas.microsoft.com/office/powerpoint/2010/main" val="2293880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D72D9F05-A4D2-4BFE-87D9-235FD555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095566 w 12192000"/>
              <a:gd name="connsiteY0" fmla="*/ 804646 h 6858000"/>
              <a:gd name="connsiteX1" fmla="*/ 2419373 w 12192000"/>
              <a:gd name="connsiteY1" fmla="*/ 4480838 h 6858000"/>
              <a:gd name="connsiteX2" fmla="*/ 2419373 w 12192000"/>
              <a:gd name="connsiteY2" fmla="*/ 6057900 h 6858000"/>
              <a:gd name="connsiteX3" fmla="*/ 9772627 w 12192000"/>
              <a:gd name="connsiteY3" fmla="*/ 6057900 h 6858000"/>
              <a:gd name="connsiteX4" fmla="*/ 9772627 w 12192000"/>
              <a:gd name="connsiteY4" fmla="*/ 4480838 h 6858000"/>
              <a:gd name="connsiteX5" fmla="*/ 6096438 w 12192000"/>
              <a:gd name="connsiteY5" fmla="*/ 804646 h 6858000"/>
              <a:gd name="connsiteX6" fmla="*/ 6095566 w 12192000"/>
              <a:gd name="connsiteY6" fmla="*/ 804646 h 6858000"/>
              <a:gd name="connsiteX7" fmla="*/ 0 w 12192000"/>
              <a:gd name="connsiteY7" fmla="*/ 0 h 6858000"/>
              <a:gd name="connsiteX8" fmla="*/ 12192000 w 12192000"/>
              <a:gd name="connsiteY8" fmla="*/ 0 h 6858000"/>
              <a:gd name="connsiteX9" fmla="*/ 12192000 w 12192000"/>
              <a:gd name="connsiteY9" fmla="*/ 6858000 h 6858000"/>
              <a:gd name="connsiteX10" fmla="*/ 0 w 12192000"/>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6858000">
                <a:moveTo>
                  <a:pt x="6095566" y="804646"/>
                </a:moveTo>
                <a:cubicBezTo>
                  <a:pt x="4065225" y="804646"/>
                  <a:pt x="2419373" y="2450541"/>
                  <a:pt x="2419373" y="4480838"/>
                </a:cubicBezTo>
                <a:lnTo>
                  <a:pt x="2419373" y="6057900"/>
                </a:lnTo>
                <a:lnTo>
                  <a:pt x="9772627" y="6057900"/>
                </a:lnTo>
                <a:lnTo>
                  <a:pt x="9772627" y="4480838"/>
                </a:lnTo>
                <a:cubicBezTo>
                  <a:pt x="9772627" y="2450541"/>
                  <a:pt x="8126771" y="804646"/>
                  <a:pt x="6096438" y="804646"/>
                </a:cubicBezTo>
                <a:cubicBezTo>
                  <a:pt x="6096171" y="804646"/>
                  <a:pt x="6095823" y="804646"/>
                  <a:pt x="6095566" y="804646"/>
                </a:cubicBezTo>
                <a:close/>
                <a:moveTo>
                  <a:pt x="0" y="0"/>
                </a:moveTo>
                <a:lnTo>
                  <a:pt x="12192000" y="0"/>
                </a:lnTo>
                <a:lnTo>
                  <a:pt x="12192000" y="6858000"/>
                </a:lnTo>
                <a:lnTo>
                  <a:pt x="0" y="6858000"/>
                </a:lnTo>
                <a:close/>
              </a:path>
            </a:pathLst>
          </a:custGeom>
          <a:solidFill>
            <a:schemeClr val="bg2">
              <a:alpha val="59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Espace réservé du contenu 8">
            <a:extLst>
              <a:ext uri="{FF2B5EF4-FFF2-40B4-BE49-F238E27FC236}">
                <a16:creationId xmlns:a16="http://schemas.microsoft.com/office/drawing/2014/main" id="{224FC25E-389A-5469-73FC-B6E649F562D8}"/>
              </a:ext>
            </a:extLst>
          </p:cNvPr>
          <p:cNvPicPr>
            <a:picLocks noGrp="1" noChangeAspect="1"/>
          </p:cNvPicPr>
          <p:nvPr>
            <p:ph idx="1"/>
          </p:nvPr>
        </p:nvPicPr>
        <p:blipFill rotWithShape="1">
          <a:blip r:embed="rId3"/>
          <a:srcRect t="1316"/>
          <a:stretch/>
        </p:blipFill>
        <p:spPr>
          <a:xfrm>
            <a:off x="20" y="10"/>
            <a:ext cx="12191979" cy="6857989"/>
          </a:xfrm>
          <a:prstGeom prst="rect">
            <a:avLst/>
          </a:prstGeom>
        </p:spPr>
      </p:pic>
      <p:sp>
        <p:nvSpPr>
          <p:cNvPr id="10" name="ZoneTexte 9">
            <a:extLst>
              <a:ext uri="{FF2B5EF4-FFF2-40B4-BE49-F238E27FC236}">
                <a16:creationId xmlns:a16="http://schemas.microsoft.com/office/drawing/2014/main" id="{AD6EF240-E19C-A90A-4D6E-1D45759EA857}"/>
              </a:ext>
            </a:extLst>
          </p:cNvPr>
          <p:cNvSpPr txBox="1"/>
          <p:nvPr/>
        </p:nvSpPr>
        <p:spPr>
          <a:xfrm>
            <a:off x="8652933" y="6522525"/>
            <a:ext cx="3374642" cy="369332"/>
          </a:xfrm>
          <a:prstGeom prst="rect">
            <a:avLst/>
          </a:prstGeom>
          <a:noFill/>
        </p:spPr>
        <p:txBody>
          <a:bodyPr wrap="none" rtlCol="0">
            <a:spAutoFit/>
          </a:bodyPr>
          <a:lstStyle/>
          <a:p>
            <a:r>
              <a:rPr lang="fr-FR" dirty="0">
                <a:solidFill>
                  <a:schemeClr val="bg1"/>
                </a:solidFill>
              </a:rPr>
              <a:t>John William Waterhouse, 1903</a:t>
            </a:r>
          </a:p>
        </p:txBody>
      </p:sp>
    </p:spTree>
    <p:extLst>
      <p:ext uri="{BB962C8B-B14F-4D97-AF65-F5344CB8AC3E}">
        <p14:creationId xmlns:p14="http://schemas.microsoft.com/office/powerpoint/2010/main" val="1667859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E9C3E5-624A-48D2-274A-45333863606B}"/>
              </a:ext>
            </a:extLst>
          </p:cNvPr>
          <p:cNvSpPr>
            <a:spLocks noGrp="1"/>
          </p:cNvSpPr>
          <p:nvPr>
            <p:ph type="title"/>
          </p:nvPr>
        </p:nvSpPr>
        <p:spPr/>
        <p:txBody>
          <a:bodyPr/>
          <a:lstStyle/>
          <a:p>
            <a:pPr algn="ctr"/>
            <a:r>
              <a:rPr lang="fr-FR" dirty="0"/>
              <a:t>Personnages du mythe</a:t>
            </a:r>
          </a:p>
        </p:txBody>
      </p:sp>
      <p:sp>
        <p:nvSpPr>
          <p:cNvPr id="3" name="Espace réservé du contenu 2">
            <a:extLst>
              <a:ext uri="{FF2B5EF4-FFF2-40B4-BE49-F238E27FC236}">
                <a16:creationId xmlns:a16="http://schemas.microsoft.com/office/drawing/2014/main" id="{8D641535-6D27-27A5-35F9-86DE106E365E}"/>
              </a:ext>
            </a:extLst>
          </p:cNvPr>
          <p:cNvSpPr>
            <a:spLocks noGrp="1"/>
          </p:cNvSpPr>
          <p:nvPr>
            <p:ph idx="1"/>
          </p:nvPr>
        </p:nvSpPr>
        <p:spPr/>
        <p:txBody>
          <a:bodyPr/>
          <a:lstStyle/>
          <a:p>
            <a:r>
              <a:rPr lang="fr-FR" dirty="0" err="1"/>
              <a:t>Tiresias</a:t>
            </a:r>
            <a:endParaRPr lang="fr-FR" dirty="0"/>
          </a:p>
          <a:p>
            <a:pPr lvl="1"/>
            <a:r>
              <a:rPr lang="fr-FR" dirty="0"/>
              <a:t>	Zeus - Héra</a:t>
            </a:r>
          </a:p>
          <a:p>
            <a:r>
              <a:rPr lang="fr-FR" dirty="0"/>
              <a:t>Céphise – </a:t>
            </a:r>
            <a:r>
              <a:rPr lang="fr-FR" dirty="0" err="1"/>
              <a:t>Liriopé</a:t>
            </a:r>
            <a:endParaRPr lang="fr-FR" dirty="0"/>
          </a:p>
          <a:p>
            <a:r>
              <a:rPr lang="fr-FR" dirty="0"/>
              <a:t>Narcisse – Écho</a:t>
            </a:r>
          </a:p>
          <a:p>
            <a:r>
              <a:rPr lang="fr-FR" dirty="0"/>
              <a:t>Narcisse – Miroir</a:t>
            </a:r>
          </a:p>
          <a:p>
            <a:r>
              <a:rPr lang="fr-FR" dirty="0"/>
              <a:t>Narcisse - Mort</a:t>
            </a:r>
          </a:p>
        </p:txBody>
      </p:sp>
    </p:spTree>
    <p:extLst>
      <p:ext uri="{BB962C8B-B14F-4D97-AF65-F5344CB8AC3E}">
        <p14:creationId xmlns:p14="http://schemas.microsoft.com/office/powerpoint/2010/main" val="4228688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41755A-980E-599C-5F05-6F281EA440B7}"/>
              </a:ext>
            </a:extLst>
          </p:cNvPr>
          <p:cNvSpPr>
            <a:spLocks noGrp="1"/>
          </p:cNvSpPr>
          <p:nvPr>
            <p:ph type="title"/>
          </p:nvPr>
        </p:nvSpPr>
        <p:spPr/>
        <p:txBody>
          <a:bodyPr/>
          <a:lstStyle/>
          <a:p>
            <a:pPr algn="ctr"/>
            <a:r>
              <a:rPr lang="fr-FR" dirty="0"/>
              <a:t>Tirésias</a:t>
            </a:r>
          </a:p>
        </p:txBody>
      </p:sp>
      <p:sp>
        <p:nvSpPr>
          <p:cNvPr id="3" name="Espace réservé du contenu 2">
            <a:extLst>
              <a:ext uri="{FF2B5EF4-FFF2-40B4-BE49-F238E27FC236}">
                <a16:creationId xmlns:a16="http://schemas.microsoft.com/office/drawing/2014/main" id="{D1E225C3-B4A1-4022-6AD2-075FCFB8FC1E}"/>
              </a:ext>
            </a:extLst>
          </p:cNvPr>
          <p:cNvSpPr>
            <a:spLocks noGrp="1"/>
          </p:cNvSpPr>
          <p:nvPr>
            <p:ph idx="1"/>
          </p:nvPr>
        </p:nvSpPr>
        <p:spPr/>
        <p:txBody>
          <a:bodyPr>
            <a:normAutofit fontScale="92500" lnSpcReduction="20000"/>
          </a:bodyPr>
          <a:lstStyle/>
          <a:p>
            <a:r>
              <a:rPr lang="fr-FR" dirty="0"/>
              <a:t>Voyant aveugle</a:t>
            </a:r>
          </a:p>
          <a:p>
            <a:pPr lvl="1"/>
            <a:r>
              <a:rPr lang="fr-FR" dirty="0"/>
              <a:t>	Voir dans le sens de comprendre</a:t>
            </a:r>
          </a:p>
          <a:p>
            <a:pPr lvl="1"/>
            <a:r>
              <a:rPr lang="fr-FR" dirty="0"/>
              <a:t>	Porter son « regard » vers l’intérieur, vers la signification </a:t>
            </a:r>
          </a:p>
          <a:p>
            <a:pPr lvl="1"/>
            <a:r>
              <a:rPr lang="fr-FR" dirty="0"/>
              <a:t>	Une manière de « voir » de psy…</a:t>
            </a:r>
          </a:p>
          <a:p>
            <a:r>
              <a:rPr lang="fr-FR" dirty="0"/>
              <a:t>Affrontement Zeus– Héra</a:t>
            </a:r>
          </a:p>
          <a:p>
            <a:pPr lvl="1"/>
            <a:r>
              <a:rPr lang="fr-FR" dirty="0"/>
              <a:t>	Qui profite davantage des effets de la sexualité?  L’homme selon Héra, la femme selon Zeus.</a:t>
            </a:r>
          </a:p>
          <a:p>
            <a:pPr lvl="1"/>
            <a:r>
              <a:rPr lang="fr-FR" dirty="0"/>
              <a:t>	La femme selon Tirésias qui a connu les deux sexes… </a:t>
            </a:r>
          </a:p>
          <a:p>
            <a:r>
              <a:rPr lang="fr-FR" dirty="0"/>
              <a:t>Principe masculin – principe féminin</a:t>
            </a:r>
          </a:p>
          <a:p>
            <a:pPr lvl="1"/>
            <a:r>
              <a:rPr lang="fr-FR" dirty="0"/>
              <a:t>	Yang : le domaine du FAIRE , la propulsion </a:t>
            </a:r>
          </a:p>
          <a:p>
            <a:pPr lvl="1"/>
            <a:r>
              <a:rPr lang="fr-FR" dirty="0"/>
              <a:t>	Yin: le domaine de l’’ÊTRE, la réceptivité</a:t>
            </a:r>
          </a:p>
          <a:p>
            <a:pPr marL="0" indent="0">
              <a:buNone/>
            </a:pPr>
            <a:r>
              <a:rPr lang="fr-FR" dirty="0"/>
              <a:t>	</a:t>
            </a:r>
          </a:p>
        </p:txBody>
      </p:sp>
    </p:spTree>
    <p:extLst>
      <p:ext uri="{BB962C8B-B14F-4D97-AF65-F5344CB8AC3E}">
        <p14:creationId xmlns:p14="http://schemas.microsoft.com/office/powerpoint/2010/main" val="123941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2EC02B-4044-4002-EEBE-1F691B9C7A4E}"/>
              </a:ext>
            </a:extLst>
          </p:cNvPr>
          <p:cNvSpPr>
            <a:spLocks noGrp="1"/>
          </p:cNvSpPr>
          <p:nvPr>
            <p:ph type="title"/>
          </p:nvPr>
        </p:nvSpPr>
        <p:spPr/>
        <p:txBody>
          <a:bodyPr/>
          <a:lstStyle/>
          <a:p>
            <a:pPr algn="ctr"/>
            <a:r>
              <a:rPr lang="fr-FR" dirty="0"/>
              <a:t>Céphise - </a:t>
            </a:r>
            <a:r>
              <a:rPr lang="fr-FR" dirty="0" err="1"/>
              <a:t>Liriopé</a:t>
            </a:r>
            <a:endParaRPr lang="fr-FR" dirty="0"/>
          </a:p>
        </p:txBody>
      </p:sp>
      <p:sp>
        <p:nvSpPr>
          <p:cNvPr id="3" name="Espace réservé du contenu 2">
            <a:extLst>
              <a:ext uri="{FF2B5EF4-FFF2-40B4-BE49-F238E27FC236}">
                <a16:creationId xmlns:a16="http://schemas.microsoft.com/office/drawing/2014/main" id="{4ADFEEC7-D4F0-DBB6-5AB7-D4FC30752FD1}"/>
              </a:ext>
            </a:extLst>
          </p:cNvPr>
          <p:cNvSpPr>
            <a:spLocks noGrp="1"/>
          </p:cNvSpPr>
          <p:nvPr>
            <p:ph idx="1"/>
          </p:nvPr>
        </p:nvSpPr>
        <p:spPr/>
        <p:txBody>
          <a:bodyPr>
            <a:normAutofit/>
          </a:bodyPr>
          <a:lstStyle/>
          <a:p>
            <a:r>
              <a:rPr lang="fr-FR" dirty="0"/>
              <a:t>Céphise</a:t>
            </a:r>
          </a:p>
          <a:p>
            <a:pPr lvl="1"/>
            <a:r>
              <a:rPr lang="fr-FR" dirty="0"/>
              <a:t>	Un dieu – rivière : une divinité et une force primitive.</a:t>
            </a:r>
          </a:p>
          <a:p>
            <a:pPr lvl="1"/>
            <a:r>
              <a:rPr lang="fr-FR" dirty="0"/>
              <a:t>	Divinité: située « au-dessus »: grandiosité, identification à la supériorité, </a:t>
            </a:r>
          </a:p>
          <a:p>
            <a:pPr lvl="1"/>
            <a:r>
              <a:rPr lang="fr-FR" dirty="0"/>
              <a:t>	Primitivité: dimension instinctive de  l’archétype, </a:t>
            </a:r>
            <a:r>
              <a:rPr lang="fr-FR" dirty="0" err="1"/>
              <a:t>uroboros</a:t>
            </a:r>
            <a:r>
              <a:rPr lang="fr-FR" dirty="0"/>
              <a:t> patriarchal, </a:t>
            </a:r>
          </a:p>
          <a:p>
            <a:pPr lvl="1"/>
            <a:r>
              <a:rPr lang="fr-FR" dirty="0"/>
              <a:t>	Domination: conviction de supériorité du principe masculin sur le principe féminin. </a:t>
            </a:r>
          </a:p>
          <a:p>
            <a:r>
              <a:rPr lang="fr-FR" dirty="0" err="1"/>
              <a:t>Liriopé</a:t>
            </a:r>
            <a:endParaRPr lang="fr-FR" dirty="0"/>
          </a:p>
          <a:p>
            <a:pPr lvl="1"/>
            <a:r>
              <a:rPr lang="fr-FR" dirty="0"/>
              <a:t>	Belle et inatteignable : besoin du reflet de sa beauté mais ne reflète pas.  Fausse fiancée</a:t>
            </a:r>
          </a:p>
          <a:p>
            <a:pPr lvl="1"/>
            <a:r>
              <a:rPr lang="fr-FR" dirty="0"/>
              <a:t>	Son souci est de ne pas perdre le reflet de sa beauté à elle, pas celle de son fils. Il est son miroir.</a:t>
            </a:r>
          </a:p>
          <a:p>
            <a:pPr marL="0" indent="0">
              <a:buNone/>
            </a:pPr>
            <a:r>
              <a:rPr lang="fr-FR" dirty="0"/>
              <a:t>	</a:t>
            </a:r>
          </a:p>
          <a:p>
            <a:pPr lvl="1"/>
            <a:endParaRPr lang="fr-FR" dirty="0"/>
          </a:p>
        </p:txBody>
      </p:sp>
    </p:spTree>
    <p:extLst>
      <p:ext uri="{BB962C8B-B14F-4D97-AF65-F5344CB8AC3E}">
        <p14:creationId xmlns:p14="http://schemas.microsoft.com/office/powerpoint/2010/main" val="2200170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916F32-8B64-5763-9669-3402F059DE6C}"/>
              </a:ext>
            </a:extLst>
          </p:cNvPr>
          <p:cNvSpPr>
            <a:spLocks noGrp="1"/>
          </p:cNvSpPr>
          <p:nvPr>
            <p:ph type="title"/>
          </p:nvPr>
        </p:nvSpPr>
        <p:spPr/>
        <p:txBody>
          <a:bodyPr/>
          <a:lstStyle/>
          <a:p>
            <a:pPr algn="ctr"/>
            <a:r>
              <a:rPr lang="fr-FR" dirty="0"/>
              <a:t>Narcisse - Écho</a:t>
            </a:r>
          </a:p>
        </p:txBody>
      </p:sp>
      <p:sp>
        <p:nvSpPr>
          <p:cNvPr id="3" name="Espace réservé du contenu 2">
            <a:extLst>
              <a:ext uri="{FF2B5EF4-FFF2-40B4-BE49-F238E27FC236}">
                <a16:creationId xmlns:a16="http://schemas.microsoft.com/office/drawing/2014/main" id="{BFE4C715-65E3-1A83-CD83-B75D2D1343E2}"/>
              </a:ext>
            </a:extLst>
          </p:cNvPr>
          <p:cNvSpPr>
            <a:spLocks noGrp="1"/>
          </p:cNvSpPr>
          <p:nvPr>
            <p:ph idx="1"/>
          </p:nvPr>
        </p:nvSpPr>
        <p:spPr/>
        <p:txBody>
          <a:bodyPr>
            <a:normAutofit lnSpcReduction="10000"/>
          </a:bodyPr>
          <a:lstStyle/>
          <a:p>
            <a:r>
              <a:rPr lang="fr-FR" dirty="0"/>
              <a:t>Narcisse</a:t>
            </a:r>
          </a:p>
          <a:p>
            <a:pPr lvl="1"/>
            <a:r>
              <a:rPr lang="fr-FR" dirty="0"/>
              <a:t>	Complexe de l’ego: identité personnelle, position centrale dans la conscience</a:t>
            </a:r>
          </a:p>
          <a:p>
            <a:pPr lvl="1"/>
            <a:r>
              <a:rPr lang="fr-FR" dirty="0"/>
              <a:t>	Opposition et complémentarité avec le complexe de l’ombre personnelle</a:t>
            </a:r>
          </a:p>
          <a:p>
            <a:pPr lvl="1"/>
            <a:r>
              <a:rPr lang="fr-FR" dirty="0"/>
              <a:t>	Développement du Moi par la reconnaissance/le reflet</a:t>
            </a:r>
          </a:p>
          <a:p>
            <a:pPr lvl="1"/>
            <a:r>
              <a:rPr lang="fr-FR" dirty="0"/>
              <a:t>	Problème de l’attachement et du rapprochement avec l’Autre</a:t>
            </a:r>
          </a:p>
          <a:p>
            <a:r>
              <a:rPr lang="fr-FR" dirty="0"/>
              <a:t>Écho</a:t>
            </a:r>
          </a:p>
          <a:p>
            <a:pPr lvl="1"/>
            <a:r>
              <a:rPr lang="fr-FR" dirty="0"/>
              <a:t>	La limitation d’Écho dans sa capacité de parole est un reflet du manque de mirroring </a:t>
            </a:r>
          </a:p>
          <a:p>
            <a:pPr lvl="1"/>
            <a:r>
              <a:rPr lang="fr-FR" dirty="0"/>
              <a:t>	Écho en tant que simple voix désincarnée est un reflet du vide à l’intérieur de Narcisse. </a:t>
            </a:r>
          </a:p>
          <a:p>
            <a:pPr lvl="1"/>
            <a:r>
              <a:rPr lang="fr-FR" dirty="0"/>
              <a:t>	Derrière la belle apparence de Narcisse se trouve le vide intérieur</a:t>
            </a:r>
          </a:p>
          <a:p>
            <a:pPr lvl="1"/>
            <a:r>
              <a:rPr lang="fr-FR" dirty="0"/>
              <a:t>	Nécessité d’intégration de l’ombre pour pouvoir rencontrer la figure de l’anima. </a:t>
            </a:r>
          </a:p>
        </p:txBody>
      </p:sp>
    </p:spTree>
    <p:extLst>
      <p:ext uri="{BB962C8B-B14F-4D97-AF65-F5344CB8AC3E}">
        <p14:creationId xmlns:p14="http://schemas.microsoft.com/office/powerpoint/2010/main" val="3139051783"/>
      </p:ext>
    </p:extLst>
  </p:cSld>
  <p:clrMapOvr>
    <a:masterClrMapping/>
  </p:clrMapOvr>
</p:sld>
</file>

<file path=ppt/theme/theme1.xml><?xml version="1.0" encoding="utf-8"?>
<a:theme xmlns:a="http://schemas.openxmlformats.org/drawingml/2006/main" name="VaultVTI">
  <a:themeElements>
    <a:clrScheme name="AnalogousFromLightSeedLeftStep">
      <a:dk1>
        <a:srgbClr val="000000"/>
      </a:dk1>
      <a:lt1>
        <a:srgbClr val="FFFFFF"/>
      </a:lt1>
      <a:dk2>
        <a:srgbClr val="1B2F2C"/>
      </a:dk2>
      <a:lt2>
        <a:srgbClr val="F0F0F3"/>
      </a:lt2>
      <a:accent1>
        <a:srgbClr val="A7A259"/>
      </a:accent1>
      <a:accent2>
        <a:srgbClr val="D99147"/>
      </a:accent2>
      <a:accent3>
        <a:srgbClr val="E38379"/>
      </a:accent3>
      <a:accent4>
        <a:srgbClr val="DD5C85"/>
      </a:accent4>
      <a:accent5>
        <a:srgbClr val="E379C8"/>
      </a:accent5>
      <a:accent6>
        <a:srgbClr val="C95CDD"/>
      </a:accent6>
      <a:hlink>
        <a:srgbClr val="6C71B0"/>
      </a:hlink>
      <a:folHlink>
        <a:srgbClr val="7F7F7F"/>
      </a:folHlink>
    </a:clrScheme>
    <a:fontScheme name="Custom 5">
      <a:majorFont>
        <a:latin typeface="Georgia Pro Light"/>
        <a:ea typeface=""/>
        <a:cs typeface=""/>
      </a:majorFont>
      <a:minorFont>
        <a:latin typeface="Georgia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ultVTI" id="{144E1EB0-F9F9-4F8D-8264-A2820BA0C47A}" vid="{3A992A48-7697-4A22-A884-B4A11E62184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14891</TotalTime>
  <Words>7441</Words>
  <Application>Microsoft Macintosh PowerPoint</Application>
  <PresentationFormat>Grand écran</PresentationFormat>
  <Paragraphs>193</Paragraphs>
  <Slides>17</Slides>
  <Notes>14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Arial</vt:lpstr>
      <vt:lpstr>Calibri</vt:lpstr>
      <vt:lpstr>Georgia Pro Light</vt:lpstr>
      <vt:lpstr>Times New Roman</vt:lpstr>
      <vt:lpstr>VaultVTI</vt:lpstr>
      <vt:lpstr>Narcisse et Écho</vt:lpstr>
      <vt:lpstr>Conflit d’intérêt</vt:lpstr>
      <vt:lpstr>Objectifs</vt:lpstr>
      <vt:lpstr>Plan</vt:lpstr>
      <vt:lpstr>Présentation PowerPoint</vt:lpstr>
      <vt:lpstr>Personnages du mythe</vt:lpstr>
      <vt:lpstr>Tirésias</vt:lpstr>
      <vt:lpstr>Céphise - Liriopé</vt:lpstr>
      <vt:lpstr>Narcisse - Écho</vt:lpstr>
      <vt:lpstr>Narcisse – Écho:  clinique</vt:lpstr>
      <vt:lpstr>Narcisse - Miroir</vt:lpstr>
      <vt:lpstr>L’ombre !</vt:lpstr>
      <vt:lpstr>Narcisse - Ombre</vt:lpstr>
      <vt:lpstr>Narcisse - Thérapeute</vt:lpstr>
      <vt:lpstr>Narcisse - Mort</vt:lpstr>
      <vt:lpstr>Synthèse</vt:lpstr>
      <vt:lpstr>MERCI de votre attention/regard/Écho…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Narcisse et Écho</dc:title>
  <dc:creator>Daniel Bordeleau</dc:creator>
  <cp:lastModifiedBy>Daniel Bordeleau</cp:lastModifiedBy>
  <cp:revision>24</cp:revision>
  <dcterms:created xsi:type="dcterms:W3CDTF">2023-01-22T23:46:31Z</dcterms:created>
  <dcterms:modified xsi:type="dcterms:W3CDTF">2023-02-03T00:59:14Z</dcterms:modified>
</cp:coreProperties>
</file>